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34"/>
  </p:notesMasterIdLst>
  <p:sldIdLst>
    <p:sldId id="256" r:id="rId2"/>
    <p:sldId id="293" r:id="rId3"/>
    <p:sldId id="294" r:id="rId4"/>
    <p:sldId id="295" r:id="rId5"/>
    <p:sldId id="296" r:id="rId6"/>
    <p:sldId id="297" r:id="rId7"/>
    <p:sldId id="298" r:id="rId8"/>
    <p:sldId id="299" r:id="rId9"/>
    <p:sldId id="300" r:id="rId10"/>
    <p:sldId id="301" r:id="rId11"/>
    <p:sldId id="303" r:id="rId12"/>
    <p:sldId id="302" r:id="rId13"/>
    <p:sldId id="292" r:id="rId14"/>
    <p:sldId id="268" r:id="rId15"/>
    <p:sldId id="270" r:id="rId16"/>
    <p:sldId id="304" r:id="rId17"/>
    <p:sldId id="305" r:id="rId18"/>
    <p:sldId id="306" r:id="rId19"/>
    <p:sldId id="269" r:id="rId20"/>
    <p:sldId id="307" r:id="rId21"/>
    <p:sldId id="271" r:id="rId22"/>
    <p:sldId id="272" r:id="rId23"/>
    <p:sldId id="290" r:id="rId24"/>
    <p:sldId id="280" r:id="rId25"/>
    <p:sldId id="281" r:id="rId26"/>
    <p:sldId id="282" r:id="rId27"/>
    <p:sldId id="283" r:id="rId28"/>
    <p:sldId id="291" r:id="rId29"/>
    <p:sldId id="285" r:id="rId30"/>
    <p:sldId id="286" r:id="rId31"/>
    <p:sldId id="287" r:id="rId32"/>
    <p:sldId id="288"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0479" autoAdjust="0"/>
  </p:normalViewPr>
  <p:slideViewPr>
    <p:cSldViewPr snapToGrid="0">
      <p:cViewPr varScale="1">
        <p:scale>
          <a:sx n="78" d="100"/>
          <a:sy n="78"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75"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76"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77"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78" name="PlaceHolder 5"/>
          <p:cNvSpPr>
            <a:spLocks noGrp="1"/>
          </p:cNvSpPr>
          <p:nvPr>
            <p:ph type="sldNum"/>
          </p:nvPr>
        </p:nvSpPr>
        <p:spPr>
          <a:xfrm>
            <a:off x="4278960" y="10157400"/>
            <a:ext cx="3280680" cy="534240"/>
          </a:xfrm>
          <a:prstGeom prst="rect">
            <a:avLst/>
          </a:prstGeom>
        </p:spPr>
        <p:txBody>
          <a:bodyPr lIns="0" tIns="0" rIns="0" bIns="0" anchor="b"/>
          <a:lstStyle/>
          <a:p>
            <a:pPr algn="r"/>
            <a:fld id="{2BE8B972-B75B-4E14-ADCD-087D36283846}"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body"/>
          </p:nvPr>
        </p:nvSpPr>
        <p:spPr>
          <a:xfrm>
            <a:off x="685800" y="4343400"/>
            <a:ext cx="5486040" cy="4114440"/>
          </a:xfrm>
          <a:prstGeom prst="rect">
            <a:avLst/>
          </a:prstGeom>
        </p:spPr>
        <p:txBody>
          <a:bodyPr tIns="91440" bIns="91440"/>
          <a:lstStyle/>
          <a:p>
            <a:r>
              <a:rPr lang="en-IN" sz="2000" b="0" strike="noStrike" spc="-1" dirty="0">
                <a:solidFill>
                  <a:srgbClr val="000000"/>
                </a:solidFill>
                <a:uFill>
                  <a:solidFill>
                    <a:srgbClr val="FFFFFF"/>
                  </a:solidFill>
                </a:uFill>
                <a:latin typeface="Arial"/>
              </a:rPr>
              <a:t>TRANSFER LEARNING OF A CONVOLUTIONAL NEURAL NETWORK FOR HEP-2 CELL IMAGE CLASSIFICATION</a:t>
            </a:r>
          </a:p>
          <a:p>
            <a:endParaRPr lang="en-IN" sz="2000" b="0" strike="noStrike" spc="-1" dirty="0">
              <a:solidFill>
                <a:srgbClr val="000000"/>
              </a:solidFill>
              <a:uFill>
                <a:solidFill>
                  <a:srgbClr val="FFFFFF"/>
                </a:solidFill>
              </a:uFill>
              <a:latin typeface="Arial"/>
            </a:endParaRPr>
          </a:p>
          <a:p>
            <a:r>
              <a:rPr lang="en-US" sz="2000" dirty="0"/>
              <a:t>The recognition of the staining patterns of Human Epithelial-2 (HEp-2) cells in indirect immunofluorescence (IIF) images is essential for the diagnosis of several autoimmune diseases. The main challenge is the extraction and selection of the optimal feature set that not only represents the cells’ characteristics, but also distinguishes between the classes of cell images with similar appearances. In this paper, we propose a system to classify HEp-2 cell images by applying transfer learning from a pre-trained deep convolutional neural network (CNN) to extract the generic features and then using a feature selection method to get the most relevant features for classification. </a:t>
            </a:r>
          </a:p>
          <a:p>
            <a:endParaRPr lang="en-US" sz="2000" b="0" strike="noStrike" spc="-1" dirty="0">
              <a:solidFill>
                <a:srgbClr val="000000"/>
              </a:solidFill>
              <a:uFill>
                <a:solidFill>
                  <a:srgbClr val="FFFFFF"/>
                </a:solidFill>
              </a:uFill>
              <a:latin typeface="Arial"/>
            </a:endParaRPr>
          </a:p>
          <a:p>
            <a:r>
              <a:rPr lang="en-US" sz="2000" dirty="0"/>
              <a:t>Indirect Immunofluorescence (IIF) is an important technique for the diagnosis of several autoimmune diseases. IIF images are obtained by staining a biological tissue with antibodies that are tied to a fluorescent chemical compound to detect the distribution of the target antibodies. The observed patterns are the essential information for the diagnosis.</a:t>
            </a:r>
          </a:p>
          <a:p>
            <a:endParaRPr lang="en-US" sz="2000" b="0" strike="noStrike" spc="-1" dirty="0">
              <a:solidFill>
                <a:srgbClr val="000000"/>
              </a:solidFill>
              <a:uFill>
                <a:solidFill>
                  <a:srgbClr val="FFFFFF"/>
                </a:solidFill>
              </a:uFill>
              <a:latin typeface="Arial"/>
            </a:endParaRPr>
          </a:p>
          <a:p>
            <a:endParaRPr lang="en-IN"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97477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4d35fff4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4d35fff4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4d35fff4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4d35fff4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a:t>it contains</a:t>
            </a:r>
            <a:endParaRPr/>
          </a:p>
          <a:p>
            <a:pPr marL="0" lvl="0" indent="0" algn="l" rtl="0">
              <a:spcBef>
                <a:spcPts val="0"/>
              </a:spcBef>
              <a:spcAft>
                <a:spcPts val="0"/>
              </a:spcAft>
              <a:buClr>
                <a:schemeClr val="dk1"/>
              </a:buClr>
              <a:buSzPts val="1100"/>
              <a:buFont typeface="Arial"/>
              <a:buNone/>
            </a:pPr>
            <a:r>
              <a:rPr lang="en-IN"/>
              <a:t>five convolutional layers (conv 1–5) and three fully-</a:t>
            </a:r>
            <a:endParaRPr/>
          </a:p>
          <a:p>
            <a:pPr marL="0" lvl="0" indent="0" algn="l" rtl="0">
              <a:spcBef>
                <a:spcPts val="0"/>
              </a:spcBef>
              <a:spcAft>
                <a:spcPts val="0"/>
              </a:spcAft>
              <a:buNone/>
            </a:pPr>
            <a:r>
              <a:rPr lang="en-IN"/>
              <a:t>connected layers (full 6–8).</a:t>
            </a:r>
            <a:endParaRPr/>
          </a:p>
          <a:p>
            <a:pPr marL="0" lvl="0" indent="0" algn="l" rtl="0">
              <a:spcBef>
                <a:spcPts val="0"/>
              </a:spcBef>
              <a:spcAft>
                <a:spcPts val="0"/>
              </a:spcAft>
              <a:buNone/>
            </a:pPr>
            <a:r>
              <a:rPr lang="en-IN"/>
              <a:t>LRN = Local response normalisation.</a:t>
            </a:r>
            <a:endParaRPr/>
          </a:p>
          <a:p>
            <a:pPr marL="0" lvl="0" indent="0" algn="l" rtl="0">
              <a:spcBef>
                <a:spcPts val="0"/>
              </a:spcBef>
              <a:spcAft>
                <a:spcPts val="0"/>
              </a:spcAft>
              <a:buClr>
                <a:schemeClr val="dk1"/>
              </a:buClr>
              <a:buSzPts val="1100"/>
              <a:buFont typeface="Arial"/>
              <a:buNone/>
            </a:pPr>
            <a:r>
              <a:rPr lang="en-IN"/>
              <a:t>The activation function for all weight</a:t>
            </a:r>
            <a:endParaRPr/>
          </a:p>
          <a:p>
            <a:pPr marL="0" lvl="0" indent="0" algn="l" rtl="0">
              <a:spcBef>
                <a:spcPts val="0"/>
              </a:spcBef>
              <a:spcAft>
                <a:spcPts val="0"/>
              </a:spcAft>
              <a:buClr>
                <a:schemeClr val="dk1"/>
              </a:buClr>
              <a:buSzPts val="1100"/>
              <a:buFont typeface="Arial"/>
              <a:buNone/>
            </a:pPr>
            <a:r>
              <a:rPr lang="en-IN"/>
              <a:t>layers (except for full8) is the Rectification Linear Unit</a:t>
            </a:r>
            <a:endParaRPr/>
          </a:p>
          <a:p>
            <a:pPr marL="0" lvl="0" indent="0" algn="l" rtl="0">
              <a:spcBef>
                <a:spcPts val="0"/>
              </a:spcBef>
              <a:spcAft>
                <a:spcPts val="0"/>
              </a:spcAft>
              <a:buNone/>
            </a:pPr>
            <a:r>
              <a:rPr lang="en-IN"/>
              <a:t>(ReLU)</a:t>
            </a:r>
            <a:endParaRPr/>
          </a:p>
        </p:txBody>
      </p:sp>
      <p:sp>
        <p:nvSpPr>
          <p:cNvPr id="207" name="Google Shape;2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4d35fff4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4d35fff4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a:t>the accuracy means that the percentage of both</a:t>
            </a:r>
            <a:endParaRPr/>
          </a:p>
          <a:p>
            <a:pPr marL="0" lvl="0" indent="0" algn="l" rtl="0">
              <a:spcBef>
                <a:spcPts val="0"/>
              </a:spcBef>
              <a:spcAft>
                <a:spcPts val="0"/>
              </a:spcAft>
              <a:buClr>
                <a:schemeClr val="dk1"/>
              </a:buClr>
              <a:buSzPts val="1100"/>
              <a:buFont typeface="Arial"/>
              <a:buNone/>
            </a:pPr>
            <a:r>
              <a:rPr lang="en-IN"/>
              <a:t>healthy and unhealthy samples are correctly classified. The</a:t>
            </a:r>
            <a:endParaRPr/>
          </a:p>
          <a:p>
            <a:pPr marL="0" lvl="0" indent="0" algn="l" rtl="0">
              <a:spcBef>
                <a:spcPts val="0"/>
              </a:spcBef>
              <a:spcAft>
                <a:spcPts val="0"/>
              </a:spcAft>
              <a:buClr>
                <a:schemeClr val="dk1"/>
              </a:buClr>
              <a:buSzPts val="1100"/>
              <a:buFont typeface="Arial"/>
              <a:buNone/>
            </a:pPr>
            <a:r>
              <a:rPr lang="en-IN"/>
              <a:t>false negative means that the percentage of unhealthy</a:t>
            </a:r>
            <a:endParaRPr/>
          </a:p>
          <a:p>
            <a:pPr marL="0" lvl="0" indent="0" algn="l" rtl="0">
              <a:spcBef>
                <a:spcPts val="0"/>
              </a:spcBef>
              <a:spcAft>
                <a:spcPts val="0"/>
              </a:spcAft>
              <a:buClr>
                <a:schemeClr val="dk1"/>
              </a:buClr>
              <a:buSzPts val="1100"/>
              <a:buFont typeface="Arial"/>
              <a:buNone/>
            </a:pPr>
            <a:r>
              <a:rPr lang="en-IN"/>
              <a:t>samples classified to be healthy ones. From Fig. 5 (a), we can</a:t>
            </a:r>
            <a:endParaRPr/>
          </a:p>
          <a:p>
            <a:pPr marL="0" lvl="0" indent="0" algn="l" rtl="0">
              <a:spcBef>
                <a:spcPts val="0"/>
              </a:spcBef>
              <a:spcAft>
                <a:spcPts val="0"/>
              </a:spcAft>
              <a:buClr>
                <a:schemeClr val="dk1"/>
              </a:buClr>
              <a:buSzPts val="1100"/>
              <a:buFont typeface="Arial"/>
              <a:buNone/>
            </a:pPr>
            <a:r>
              <a:rPr lang="en-IN"/>
              <a:t>find that aligning the images in the dataset improves the</a:t>
            </a:r>
            <a:endParaRPr/>
          </a:p>
          <a:p>
            <a:pPr marL="0" lvl="0" indent="0" algn="l" rtl="0">
              <a:spcBef>
                <a:spcPts val="0"/>
              </a:spcBef>
              <a:spcAft>
                <a:spcPts val="0"/>
              </a:spcAft>
              <a:buClr>
                <a:schemeClr val="dk1"/>
              </a:buClr>
              <a:buSzPts val="1100"/>
              <a:buFont typeface="Arial"/>
              <a:buNone/>
            </a:pPr>
            <a:r>
              <a:rPr lang="en-IN"/>
              <a:t>performance of the final CNN model by 2-3%. The SST</a:t>
            </a:r>
            <a:endParaRPr/>
          </a:p>
          <a:p>
            <a:pPr marL="0" lvl="0" indent="0" algn="l" rtl="0">
              <a:spcBef>
                <a:spcPts val="0"/>
              </a:spcBef>
              <a:spcAft>
                <a:spcPts val="0"/>
              </a:spcAft>
              <a:buClr>
                <a:schemeClr val="dk1"/>
              </a:buClr>
              <a:buSzPts val="1100"/>
              <a:buFont typeface="Arial"/>
              <a:buNone/>
            </a:pPr>
            <a:r>
              <a:rPr lang="en-IN"/>
              <a:t>improves another 3-4%. In addition, data augmentation</a:t>
            </a:r>
            <a:endParaRPr/>
          </a:p>
          <a:p>
            <a:pPr marL="0" lvl="0" indent="0" algn="l" rtl="0">
              <a:spcBef>
                <a:spcPts val="0"/>
              </a:spcBef>
              <a:spcAft>
                <a:spcPts val="0"/>
              </a:spcAft>
              <a:buNone/>
            </a:pPr>
            <a:r>
              <a:rPr lang="en-IN"/>
              <a:t>achieves 2-3% more accuracy gain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Dataset The ICPR2012 dataset consists of fluorescence cell images in which each cell is manually segmented and annotated by specialists. Fluorescence intensity and staining pattern are also reported for each single cell. Mitotic cells and artifact are removed from the set of cell images, leaving only cells that can be categorized into six staining patterns: centromere (357 cells), nucleolar (241 cells), homogenous (330 cells), fine speckled (208 cells), coarse speckled (210 cells), and cytoplasmic (111 cells) (Fig. 1). In total, there are 1457 images of cells in the dataset, which are segmented from 28 large images, each belonging to one patient. We utilized the ICPR2012 dataset because it has been publicly available for a long time since 2012, and there are many published methods tested on this baseline dataset that we can compare our method with</a:t>
            </a:r>
            <a:endParaRPr lang="en-IN" dirty="0"/>
          </a:p>
        </p:txBody>
      </p:sp>
      <p:sp>
        <p:nvSpPr>
          <p:cNvPr id="4" name="Slide Number Placeholder 3"/>
          <p:cNvSpPr>
            <a:spLocks noGrp="1"/>
          </p:cNvSpPr>
          <p:nvPr>
            <p:ph type="sldNum"/>
          </p:nvPr>
        </p:nvSpPr>
        <p:spPr/>
        <p:txBody>
          <a:bodyPr/>
          <a:lstStyle/>
          <a:p>
            <a:pPr algn="r"/>
            <a:fld id="{2BE8B972-B75B-4E14-ADCD-087D36283846}" type="slidenum">
              <a:rPr lang="en-IN" sz="1400" b="0" strike="noStrike" spc="-1" smtClean="0">
                <a:solidFill>
                  <a:srgbClr val="000000"/>
                </a:solidFill>
                <a:uFill>
                  <a:solidFill>
                    <a:srgbClr val="FFFFFF"/>
                  </a:solidFill>
                </a:uFill>
                <a:latin typeface="Times New Roman"/>
              </a:rPr>
              <a:t>15</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987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body"/>
          </p:nvPr>
        </p:nvSpPr>
        <p:spPr>
          <a:xfrm>
            <a:off x="685800" y="4343400"/>
            <a:ext cx="5486040" cy="4114440"/>
          </a:xfrm>
          <a:prstGeom prst="rect">
            <a:avLst/>
          </a:prstGeom>
        </p:spPr>
        <p:txBody>
          <a:bodyPr lIns="0" tIns="0" rIns="0" bIns="0"/>
          <a:lstStyle/>
          <a:p>
            <a:r>
              <a:rPr lang="en-IN" sz="2000" b="0" strike="noStrike" spc="-1" dirty="0">
                <a:solidFill>
                  <a:srgbClr val="000000"/>
                </a:solidFill>
                <a:uFill>
                  <a:solidFill>
                    <a:srgbClr val="FFFFFF"/>
                  </a:solidFill>
                </a:uFill>
                <a:latin typeface="Arial"/>
              </a:rPr>
              <a:t>CNN architecture. The CNN contains 5 convolutional layers (conv 1-5) and three fully-connected layers (full 6-8). LRN: Local Response</a:t>
            </a:r>
          </a:p>
          <a:p>
            <a:r>
              <a:rPr lang="en-IN" sz="2000" b="0" strike="noStrike" spc="-1" dirty="0">
                <a:solidFill>
                  <a:srgbClr val="000000"/>
                </a:solidFill>
                <a:uFill>
                  <a:solidFill>
                    <a:srgbClr val="FFFFFF"/>
                  </a:solidFill>
                </a:uFill>
                <a:latin typeface="Arial"/>
              </a:rPr>
              <a:t>Normalization. More details can be found in [10]. The output of the Conv 1 layer is the low level features that is used for the first classification layer. The</a:t>
            </a:r>
          </a:p>
          <a:p>
            <a:r>
              <a:rPr lang="en-IN" sz="2000" b="0" strike="noStrike" spc="-1" dirty="0">
                <a:solidFill>
                  <a:srgbClr val="000000"/>
                </a:solidFill>
                <a:uFill>
                  <a:solidFill>
                    <a:srgbClr val="FFFFFF"/>
                  </a:solidFill>
                </a:uFill>
                <a:latin typeface="Arial"/>
              </a:rPr>
              <a:t>output of the Full 7 layer is the 4096 dimensional high level representation of the input image that is used for the second classification layer.</a:t>
            </a:r>
          </a:p>
        </p:txBody>
      </p:sp>
      <p:pic>
        <p:nvPicPr>
          <p:cNvPr id="122" name="Picture 121"/>
          <p:cNvPicPr/>
          <p:nvPr/>
        </p:nvPicPr>
        <p:blipFill>
          <a:blip r:embed="rId3"/>
          <a:stretch/>
        </p:blipFill>
        <p:spPr>
          <a:xfrm>
            <a:off x="648000" y="1329840"/>
            <a:ext cx="5687640" cy="902160"/>
          </a:xfrm>
          <a:prstGeom prst="rect">
            <a:avLst/>
          </a:prstGeom>
          <a:ln>
            <a:noFill/>
          </a:ln>
        </p:spPr>
      </p:pic>
    </p:spTree>
    <p:extLst>
      <p:ext uri="{BB962C8B-B14F-4D97-AF65-F5344CB8AC3E}">
        <p14:creationId xmlns:p14="http://schemas.microsoft.com/office/powerpoint/2010/main" val="92544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DISCUSSION AND RESULTS </a:t>
            </a:r>
          </a:p>
          <a:p>
            <a:endParaRPr lang="en-US" dirty="0"/>
          </a:p>
          <a:p>
            <a:r>
              <a:rPr lang="en-US" dirty="0"/>
              <a:t>There are two complementing test protocols using the ICPR2012 dataset, presented in [3]. In the first protocol, the set of images is partitioned into training and test sets, with 723 and 734 cells respectively, in which the image pattern distribution over the two sets is maintained approximately the same as the original dataset. Despite the significant drop  in the amount of training samples, our proposed classification system (Fig. 2), with an accuracy rate of 77.1%, outperforms all the published algorithms [3] (Table I), including the CNN trained especially with this particular dataset [4], and a specialist in Immunology with 12 years of experience, who worked in exactly the same condition as the automatic methods [1].</a:t>
            </a:r>
          </a:p>
          <a:p>
            <a:endParaRPr lang="en-US" dirty="0"/>
          </a:p>
          <a:p>
            <a:r>
              <a:rPr lang="en-US" dirty="0"/>
              <a:t> In the second protocol, the leave-one-out scheme is applied when segmented cell images of one of the 28 large images are used as the test set and a classifier has to be trained using cell images from the remaining 27 large images [3]. Our method, with the accuracy rate of 91.5%, also obtained the first position among the published methods. </a:t>
            </a:r>
          </a:p>
          <a:p>
            <a:endParaRPr lang="en-US" dirty="0"/>
          </a:p>
          <a:p>
            <a:endParaRPr lang="en-IN" dirty="0"/>
          </a:p>
        </p:txBody>
      </p:sp>
      <p:sp>
        <p:nvSpPr>
          <p:cNvPr id="4" name="Slide Number Placeholder 3"/>
          <p:cNvSpPr>
            <a:spLocks noGrp="1"/>
          </p:cNvSpPr>
          <p:nvPr>
            <p:ph type="sldNum"/>
          </p:nvPr>
        </p:nvSpPr>
        <p:spPr/>
        <p:txBody>
          <a:bodyPr/>
          <a:lstStyle/>
          <a:p>
            <a:pPr algn="r"/>
            <a:fld id="{2BE8B972-B75B-4E14-ADCD-087D36283846}" type="slidenum">
              <a:rPr lang="en-IN" sz="1400" b="0" strike="noStrike" spc="-1" smtClean="0">
                <a:solidFill>
                  <a:srgbClr val="000000"/>
                </a:solidFill>
                <a:uFill>
                  <a:solidFill>
                    <a:srgbClr val="FFFFFF"/>
                  </a:solidFill>
                </a:uFill>
                <a:latin typeface="Times New Roman"/>
              </a:rPr>
              <a:t>21</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8687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lgn="r"/>
            <a:fld id="{2BE8B972-B75B-4E14-ADCD-087D36283846}" type="slidenum">
              <a:rPr lang="en-IN" sz="1400" b="0" strike="noStrike" spc="-1" smtClean="0">
                <a:solidFill>
                  <a:srgbClr val="000000"/>
                </a:solidFill>
                <a:uFill>
                  <a:solidFill>
                    <a:srgbClr val="FFFFFF"/>
                  </a:solidFill>
                </a:uFill>
                <a:latin typeface="Times New Roman"/>
              </a:rPr>
              <a:t>22</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4910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4d35ff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4d35ff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1200" dirty="0">
              <a:solidFill>
                <a:schemeClr val="tx2"/>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IN" sz="1200" dirty="0">
              <a:solidFill>
                <a:schemeClr val="tx2"/>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IN" sz="1200" dirty="0">
                <a:solidFill>
                  <a:schemeClr val="tx2"/>
                </a:solidFill>
                <a:latin typeface="Calibri" panose="020F0502020204030204" pitchFamily="34" charset="0"/>
                <a:cs typeface="Calibri" panose="020F0502020204030204" pitchFamily="34" charset="0"/>
              </a:rPr>
              <a:t>Various </a:t>
            </a:r>
            <a:r>
              <a:rPr lang="en-IN" sz="1200" b="1" dirty="0">
                <a:solidFill>
                  <a:schemeClr val="tx2"/>
                </a:solidFill>
                <a:latin typeface="Calibri" panose="020F0502020204030204" pitchFamily="34" charset="0"/>
                <a:cs typeface="Calibri" panose="020F0502020204030204" pitchFamily="34" charset="0"/>
              </a:rPr>
              <a:t>retention and restoration methods</a:t>
            </a:r>
            <a:r>
              <a:rPr lang="en-IN" sz="1200" dirty="0">
                <a:solidFill>
                  <a:schemeClr val="tx2"/>
                </a:solidFill>
                <a:latin typeface="Calibri" panose="020F0502020204030204" pitchFamily="34" charset="0"/>
                <a:cs typeface="Calibri" panose="020F0502020204030204" pitchFamily="34" charset="0"/>
              </a:rPr>
              <a:t>, which have been proposed and improved </a:t>
            </a:r>
            <a:r>
              <a:rPr lang="en-IN" sz="1200" b="1" dirty="0">
                <a:solidFill>
                  <a:schemeClr val="tx2"/>
                </a:solidFill>
                <a:latin typeface="Calibri" panose="020F0502020204030204" pitchFamily="34" charset="0"/>
                <a:cs typeface="Calibri" panose="020F0502020204030204" pitchFamily="34" charset="0"/>
              </a:rPr>
              <a:t>for the treatment of dental caries</a:t>
            </a:r>
            <a:r>
              <a:rPr lang="en-IN" sz="1200" dirty="0">
                <a:solidFill>
                  <a:schemeClr val="tx2"/>
                </a:solidFill>
                <a:latin typeface="Calibri" panose="020F0502020204030204" pitchFamily="34" charset="0"/>
                <a:cs typeface="Calibri" panose="020F0502020204030204" pitchFamily="34" charset="0"/>
              </a:rPr>
              <a:t>, have been successfully developed over the past few decades. However, there has not yet been a significant improvement in the diagnostic methodology for detecting dental caries due to various anatomical morphologies of teeth and the shapes of restorations.</a:t>
            </a:r>
          </a:p>
          <a:p>
            <a:pPr marL="0" lvl="0" indent="0" algn="l" rtl="0">
              <a:spcBef>
                <a:spcPts val="0"/>
              </a:spcBef>
              <a:spcAft>
                <a:spcPts val="0"/>
              </a:spcAft>
              <a:buNone/>
            </a:pPr>
            <a:r>
              <a:rPr lang="en-IN" sz="1200" dirty="0">
                <a:solidFill>
                  <a:schemeClr val="tx2"/>
                </a:solidFill>
                <a:latin typeface="Calibri" panose="020F0502020204030204" pitchFamily="34" charset="0"/>
                <a:cs typeface="Calibri" panose="020F0502020204030204" pitchFamily="34" charset="0"/>
              </a:rPr>
              <a:t>For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4d35fff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4d35fff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The training and validation dataset consisted of 1200 dental caries and 1200 non-dental caries, and the test dataset consisted of 300 dental caries and 300 on-dental caries in the same ratio. </a:t>
            </a:r>
            <a:endParaRPr/>
          </a:p>
          <a:p>
            <a:pPr marL="0" lvl="0" indent="0" algn="l" rtl="0">
              <a:spcBef>
                <a:spcPts val="0"/>
              </a:spcBef>
              <a:spcAft>
                <a:spcPts val="0"/>
              </a:spcAft>
              <a:buNone/>
            </a:pPr>
            <a:endParaRPr/>
          </a:p>
          <a:p>
            <a:pPr marL="0" lvl="0" indent="0" algn="l" rtl="0">
              <a:spcBef>
                <a:spcPts val="0"/>
              </a:spcBef>
              <a:spcAft>
                <a:spcPts val="0"/>
              </a:spcAft>
              <a:buNone/>
            </a:pPr>
            <a:r>
              <a:rPr lang="en-IN"/>
              <a:t>The training dataset was randomly augmented 10 times using rotation (range of 10°), width and height shifting (range, 0.1), zooming (range, 0.8–1.2), shearing range, 0.5), and horizontal flip.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4d35fff4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4d35fff4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Because the treatment process of dental caries is irreversible, specificity is considered to be a more important factor in diagnosing dental caries than accuracy and/or</a:t>
            </a:r>
            <a:endParaRPr/>
          </a:p>
          <a:p>
            <a:pPr marL="0" lvl="0" indent="0" algn="l" rtl="0">
              <a:spcBef>
                <a:spcPts val="0"/>
              </a:spcBef>
              <a:spcAft>
                <a:spcPts val="0"/>
              </a:spcAft>
              <a:buNone/>
            </a:pPr>
            <a:r>
              <a:rPr lang="en-IN"/>
              <a:t>sensitivity. The present study demonstrated that the accuracy between premolars and the molar was only 1%, but the specificity of diagnosis of premolars was higher by 10% than that of molars.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361342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345108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15527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492095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876622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403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4/27/2020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3875470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2608834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57371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tIns="0" rIns="0" bIns="0" anchor="ctr"/>
          <a:lstStyle/>
          <a:p>
            <a:endParaRPr lang="en-IN" sz="1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046342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tIns="0" rIns="0" bIns="0" anchor="ctr"/>
          <a:lstStyle/>
          <a:p>
            <a:endParaRPr lang="en-IN" sz="1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IN" sz="1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58578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400001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401814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FD61C0-4B64-45BF-866F-849663930861}" type="datetimeFigureOut">
              <a:rPr lang="en-IN" smtClean="0"/>
              <a:t>27-04-2020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57598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FD61C0-4B64-45BF-866F-849663930861}" type="datetimeFigureOut">
              <a:rPr lang="en-IN" smtClean="0"/>
              <a:t>27-04-2020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234053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AD09556-8F9D-4D15-93EC-A37270B37EEB}" type="slidenum">
              <a:rPr lang="en-IN" smtClean="0"/>
              <a:t>‹#›</a:t>
            </a:fld>
            <a:endParaRPr lang="en-IN"/>
          </a:p>
        </p:txBody>
      </p:sp>
    </p:spTree>
    <p:extLst>
      <p:ext uri="{BB962C8B-B14F-4D97-AF65-F5344CB8AC3E}">
        <p14:creationId xmlns:p14="http://schemas.microsoft.com/office/powerpoint/2010/main" val="169694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20926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C1FD61C0-4B64-45BF-866F-849663930861}" type="datetimeFigureOut">
              <a:rPr lang="en-IN" smtClean="0"/>
              <a:t>27-04-2020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80724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1FD61C0-4B64-45BF-866F-849663930861}" type="datetimeFigureOut">
              <a:rPr lang="en-IN" smtClean="0"/>
              <a:t>27-04-2020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r">
              <a:lnSpc>
                <a:spcPct val="100000"/>
              </a:lnSpc>
            </a:pPr>
            <a:fld id="{21D27922-9DF4-4E07-8610-39D64AB2976C}"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379724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8A87A34-81AB-432B-8DAE-1953F412C126}" type="datetimeFigureOut">
              <a:rPr lang="en-US" smtClean="0"/>
              <a:pPr/>
              <a:t>4/27/2020</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algn="r">
              <a:lnSpc>
                <a:spcPct val="100000"/>
              </a:lnSpc>
            </a:pPr>
            <a:fld id="{F5818171-EB46-4F62-8549-33600EE80BFD}" type="slidenum">
              <a:rPr lang="en-IN" sz="1000" b="0" strike="noStrike" spc="-1" smtClean="0">
                <a:solidFill>
                  <a:srgbClr val="ADADAD"/>
                </a:solidFill>
                <a:uFill>
                  <a:solidFill>
                    <a:srgbClr val="FFFFFF"/>
                  </a:solidFill>
                </a:uFill>
                <a:latin typeface="Arial"/>
                <a:ea typeface="Arial"/>
              </a:rPr>
              <a:t>‹#›</a:t>
            </a:fld>
            <a:endParaRPr lang="en-IN" sz="10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290724092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15.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311760" y="1545480"/>
            <a:ext cx="8520120" cy="2052360"/>
          </a:xfrm>
          <a:prstGeom prst="rect">
            <a:avLst/>
          </a:prstGeom>
          <a:noFill/>
          <a:ln>
            <a:noFill/>
          </a:ln>
        </p:spPr>
        <p:txBody>
          <a:bodyPr tIns="91440" bIns="91440" anchor="b"/>
          <a:lstStyle/>
          <a:p>
            <a:pPr algn="ctr">
              <a:lnSpc>
                <a:spcPct val="100000"/>
              </a:lnSpc>
            </a:pPr>
            <a:r>
              <a:rPr lang="en-IN" sz="5200" b="0" strike="noStrike" spc="-1">
                <a:solidFill>
                  <a:srgbClr val="FFFFFF"/>
                </a:solidFill>
                <a:uFill>
                  <a:solidFill>
                    <a:srgbClr val="FFFFFF"/>
                  </a:solidFill>
                </a:uFill>
                <a:latin typeface="Arial"/>
                <a:ea typeface="Arial"/>
              </a:rPr>
              <a:t>Applications of Convolutional Neural Network</a:t>
            </a:r>
            <a:endParaRPr lang="en-IN" sz="5200" b="0" strike="noStrike" spc="-1">
              <a:solidFill>
                <a:srgbClr val="000000"/>
              </a:solidFill>
              <a:uFill>
                <a:solidFill>
                  <a:srgbClr val="FFFFFF"/>
                </a:solidFill>
              </a:uFill>
              <a:latin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161"/>
    </mc:Choice>
    <mc:Fallback>
      <p:transition spd="slow" advTm="58161"/>
    </mc:Fallback>
  </mc:AlternateContent>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sets – Cell tracking data from EM </a:t>
            </a:r>
            <a:endParaRPr lang="en-IN" dirty="0"/>
          </a:p>
        </p:txBody>
      </p:sp>
      <p:pic>
        <p:nvPicPr>
          <p:cNvPr id="5" name="Picture 4"/>
          <p:cNvPicPr>
            <a:picLocks noChangeAspect="1"/>
          </p:cNvPicPr>
          <p:nvPr/>
        </p:nvPicPr>
        <p:blipFill>
          <a:blip r:embed="rId4"/>
          <a:stretch>
            <a:fillRect/>
          </a:stretch>
        </p:blipFill>
        <p:spPr>
          <a:xfrm>
            <a:off x="-1" y="2030842"/>
            <a:ext cx="2236086" cy="1496050"/>
          </a:xfrm>
          <a:prstGeom prst="rect">
            <a:avLst/>
          </a:prstGeom>
        </p:spPr>
      </p:pic>
      <p:pic>
        <p:nvPicPr>
          <p:cNvPr id="6" name="Picture 5"/>
          <p:cNvPicPr>
            <a:picLocks noChangeAspect="1"/>
          </p:cNvPicPr>
          <p:nvPr/>
        </p:nvPicPr>
        <p:blipFill>
          <a:blip r:embed="rId5"/>
          <a:stretch>
            <a:fillRect/>
          </a:stretch>
        </p:blipFill>
        <p:spPr>
          <a:xfrm>
            <a:off x="2320073" y="2030842"/>
            <a:ext cx="2236086" cy="1496050"/>
          </a:xfrm>
          <a:prstGeom prst="rect">
            <a:avLst/>
          </a:prstGeom>
        </p:spPr>
      </p:pic>
      <p:pic>
        <p:nvPicPr>
          <p:cNvPr id="7" name="Picture 6"/>
          <p:cNvPicPr>
            <a:picLocks noChangeAspect="1"/>
          </p:cNvPicPr>
          <p:nvPr/>
        </p:nvPicPr>
        <p:blipFill>
          <a:blip r:embed="rId6"/>
          <a:stretch>
            <a:fillRect/>
          </a:stretch>
        </p:blipFill>
        <p:spPr>
          <a:xfrm>
            <a:off x="5729541" y="1996426"/>
            <a:ext cx="1533683" cy="1530466"/>
          </a:xfrm>
          <a:prstGeom prst="rect">
            <a:avLst/>
          </a:prstGeom>
        </p:spPr>
      </p:pic>
      <p:pic>
        <p:nvPicPr>
          <p:cNvPr id="8" name="Picture 7"/>
          <p:cNvPicPr>
            <a:picLocks noChangeAspect="1"/>
          </p:cNvPicPr>
          <p:nvPr/>
        </p:nvPicPr>
        <p:blipFill>
          <a:blip r:embed="rId7"/>
          <a:stretch>
            <a:fillRect/>
          </a:stretch>
        </p:blipFill>
        <p:spPr>
          <a:xfrm>
            <a:off x="7538126" y="1996426"/>
            <a:ext cx="1533682" cy="1530466"/>
          </a:xfrm>
          <a:prstGeom prst="rect">
            <a:avLst/>
          </a:prstGeom>
        </p:spPr>
      </p:pic>
      <p:sp>
        <p:nvSpPr>
          <p:cNvPr id="9" name="Rectangle 8"/>
          <p:cNvSpPr/>
          <p:nvPr/>
        </p:nvSpPr>
        <p:spPr>
          <a:xfrm>
            <a:off x="6496382" y="3948716"/>
            <a:ext cx="1861407" cy="923330"/>
          </a:xfrm>
          <a:prstGeom prst="rect">
            <a:avLst/>
          </a:prstGeom>
        </p:spPr>
        <p:txBody>
          <a:bodyPr wrap="none">
            <a:spAutoFit/>
          </a:bodyPr>
          <a:lstStyle/>
          <a:p>
            <a:r>
              <a:rPr lang="en-IN" dirty="0" smtClean="0"/>
              <a:t>DIC-HeLa data</a:t>
            </a:r>
          </a:p>
          <a:p>
            <a:endParaRPr lang="en-US" dirty="0"/>
          </a:p>
          <a:p>
            <a:r>
              <a:rPr lang="en-US" dirty="0" smtClean="0"/>
              <a:t>Hela cells</a:t>
            </a:r>
            <a:endParaRPr lang="en-IN" dirty="0"/>
          </a:p>
        </p:txBody>
      </p:sp>
      <p:sp>
        <p:nvSpPr>
          <p:cNvPr id="10" name="Rectangle 9"/>
          <p:cNvSpPr/>
          <p:nvPr/>
        </p:nvSpPr>
        <p:spPr>
          <a:xfrm>
            <a:off x="1457350" y="3948716"/>
            <a:ext cx="1877437" cy="369332"/>
          </a:xfrm>
          <a:prstGeom prst="rect">
            <a:avLst/>
          </a:prstGeom>
        </p:spPr>
        <p:txBody>
          <a:bodyPr wrap="none">
            <a:spAutoFit/>
          </a:bodyPr>
          <a:lstStyle/>
          <a:p>
            <a:r>
              <a:rPr lang="en-IN" dirty="0" smtClean="0">
                <a:latin typeface="Century Gothic" panose="020B0502020202020204" pitchFamily="34" charset="0"/>
              </a:rPr>
              <a:t>PhC-U373 data</a:t>
            </a:r>
            <a:endParaRPr lang="en-IN" dirty="0">
              <a:latin typeface="Century Gothic" panose="020B0502020202020204" pitchFamily="34" charset="0"/>
            </a:endParaRPr>
          </a:p>
        </p:txBody>
      </p:sp>
      <p:sp>
        <p:nvSpPr>
          <p:cNvPr id="11" name="Rectangle 10"/>
          <p:cNvSpPr/>
          <p:nvPr/>
        </p:nvSpPr>
        <p:spPr>
          <a:xfrm>
            <a:off x="951471" y="4318048"/>
            <a:ext cx="4572000" cy="646331"/>
          </a:xfrm>
          <a:prstGeom prst="rect">
            <a:avLst/>
          </a:prstGeom>
        </p:spPr>
        <p:txBody>
          <a:bodyPr>
            <a:spAutoFit/>
          </a:bodyPr>
          <a:lstStyle/>
          <a:p>
            <a:r>
              <a:rPr lang="en-IN" dirty="0">
                <a:latin typeface="CMR10"/>
              </a:rPr>
              <a:t>Glioblastoma-astrocytoma</a:t>
            </a:r>
          </a:p>
          <a:p>
            <a:r>
              <a:rPr lang="en-IN" dirty="0">
                <a:latin typeface="CMR10"/>
              </a:rPr>
              <a:t>U373 cells</a:t>
            </a:r>
            <a:endParaRPr lang="en-IN"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702939150"/>
      </p:ext>
    </p:extLst>
  </p:cSld>
  <p:clrMapOvr>
    <a:masterClrMapping/>
  </p:clrMapOvr>
  <mc:AlternateContent xmlns:mc="http://schemas.openxmlformats.org/markup-compatibility/2006">
    <mc:Choice xmlns:p14="http://schemas.microsoft.com/office/powerpoint/2010/main" Requires="p14">
      <p:transition spd="slow" p14:dur="2000" advTm="49491"/>
    </mc:Choice>
    <mc:Fallback>
      <p:transition spd="slow" advTm="49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IOU</a:t>
            </a:r>
            <a:endParaRPr lang="en-IN" dirty="0"/>
          </a:p>
        </p:txBody>
      </p:sp>
      <p:pic>
        <p:nvPicPr>
          <p:cNvPr id="1026" name="Picture 2" descr="Intersection over Union - Deep Learning for Computer Vision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062" y="1"/>
            <a:ext cx="5024221" cy="2323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2354062" y="2662608"/>
            <a:ext cx="6002158" cy="248089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966453303"/>
      </p:ext>
    </p:extLst>
  </p:cSld>
  <p:clrMapOvr>
    <a:masterClrMapping/>
  </p:clrMapOvr>
  <mc:AlternateContent xmlns:mc="http://schemas.openxmlformats.org/markup-compatibility/2006">
    <mc:Choice xmlns:p14="http://schemas.microsoft.com/office/powerpoint/2010/main" Requires="p14">
      <p:transition spd="slow" p14:dur="2000" advTm="40002"/>
    </mc:Choice>
    <mc:Fallback>
      <p:transition spd="slow" advTm="40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IN" dirty="0"/>
          </a:p>
        </p:txBody>
      </p:sp>
      <p:pic>
        <p:nvPicPr>
          <p:cNvPr id="3" name="Picture 2"/>
          <p:cNvPicPr>
            <a:picLocks noChangeAspect="1"/>
          </p:cNvPicPr>
          <p:nvPr/>
        </p:nvPicPr>
        <p:blipFill>
          <a:blip r:embed="rId4"/>
          <a:stretch>
            <a:fillRect/>
          </a:stretch>
        </p:blipFill>
        <p:spPr>
          <a:xfrm>
            <a:off x="633154" y="1142613"/>
            <a:ext cx="7210425" cy="3355246"/>
          </a:xfrm>
          <a:prstGeom prst="rect">
            <a:avLst/>
          </a:prstGeom>
        </p:spPr>
      </p:pic>
      <p:sp>
        <p:nvSpPr>
          <p:cNvPr id="4" name="TextBox 3"/>
          <p:cNvSpPr txBox="1"/>
          <p:nvPr/>
        </p:nvSpPr>
        <p:spPr>
          <a:xfrm>
            <a:off x="1717589" y="4720281"/>
            <a:ext cx="3461204" cy="369332"/>
          </a:xfrm>
          <a:prstGeom prst="rect">
            <a:avLst/>
          </a:prstGeom>
          <a:noFill/>
        </p:spPr>
        <p:txBody>
          <a:bodyPr wrap="none" rtlCol="0">
            <a:spAutoFit/>
          </a:bodyPr>
          <a:lstStyle/>
          <a:p>
            <a:r>
              <a:rPr lang="en-US" dirty="0" smtClean="0"/>
              <a:t>IOU = Intersection Over Union</a:t>
            </a:r>
            <a:endParaRPr lang="en-IN"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981644935"/>
      </p:ext>
    </p:extLst>
  </p:cSld>
  <p:clrMapOvr>
    <a:masterClrMapping/>
  </p:clrMapOvr>
  <mc:AlternateContent xmlns:mc="http://schemas.openxmlformats.org/markup-compatibility/2006">
    <mc:Choice xmlns:p14="http://schemas.microsoft.com/office/powerpoint/2010/main" Requires="p14">
      <p:transition spd="slow" p14:dur="2000" advTm="45328"/>
    </mc:Choice>
    <mc:Fallback>
      <p:transition spd="slow" advTm="45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9F05-0970-4D32-94B1-9F014B2F7590}"/>
              </a:ext>
            </a:extLst>
          </p:cNvPr>
          <p:cNvSpPr>
            <a:spLocks noGrp="1"/>
          </p:cNvSpPr>
          <p:nvPr>
            <p:ph type="title"/>
          </p:nvPr>
        </p:nvSpPr>
        <p:spPr/>
        <p:txBody>
          <a:bodyPr/>
          <a:lstStyle/>
          <a:p>
            <a:pPr algn="ctr"/>
            <a:r>
              <a:rPr lang="en-IN" dirty="0"/>
              <a:t>Application 2</a:t>
            </a:r>
          </a:p>
        </p:txBody>
      </p:sp>
      <p:sp>
        <p:nvSpPr>
          <p:cNvPr id="4" name="Rectangle 3">
            <a:extLst>
              <a:ext uri="{FF2B5EF4-FFF2-40B4-BE49-F238E27FC236}">
                <a16:creationId xmlns:a16="http://schemas.microsoft.com/office/drawing/2014/main" id="{8133D971-1995-4EEB-AA10-731F5A2E4B76}"/>
              </a:ext>
            </a:extLst>
          </p:cNvPr>
          <p:cNvSpPr/>
          <p:nvPr/>
        </p:nvSpPr>
        <p:spPr>
          <a:xfrm>
            <a:off x="688932" y="2248585"/>
            <a:ext cx="7628350" cy="584775"/>
          </a:xfrm>
          <a:prstGeom prst="rect">
            <a:avLst/>
          </a:prstGeom>
        </p:spPr>
        <p:txBody>
          <a:bodyPr wrap="square">
            <a:spAutoFit/>
          </a:bodyPr>
          <a:lstStyle/>
          <a:p>
            <a:pPr>
              <a:lnSpc>
                <a:spcPct val="100000"/>
              </a:lnSpc>
            </a:pPr>
            <a:r>
              <a:rPr lang="en-IN" sz="3200" spc="-1" dirty="0">
                <a:solidFill>
                  <a:srgbClr val="FFFFFF"/>
                </a:solidFill>
                <a:uFill>
                  <a:solidFill>
                    <a:srgbClr val="FFFFFF"/>
                  </a:solidFill>
                </a:uFill>
                <a:latin typeface="Arial"/>
              </a:rPr>
              <a:t>HEP-2 CELL IMAGE CLASSIFICATION</a:t>
            </a:r>
            <a:endParaRPr lang="en-IN" sz="3200" spc="-1" dirty="0">
              <a:solidFill>
                <a:srgbClr val="FFFFFF"/>
              </a:solidFill>
              <a:uFill>
                <a:solidFill>
                  <a:srgbClr val="FFFFFF"/>
                </a:solidFill>
              </a:uFill>
              <a:latin typeface="Arial"/>
              <a:ea typeface="Arial"/>
            </a:endParaRPr>
          </a:p>
        </p:txBody>
      </p:sp>
      <p:sp>
        <p:nvSpPr>
          <p:cNvPr id="3" name="Rectangle 2"/>
          <p:cNvSpPr/>
          <p:nvPr/>
        </p:nvSpPr>
        <p:spPr>
          <a:xfrm>
            <a:off x="85566" y="3602679"/>
            <a:ext cx="8835081" cy="646331"/>
          </a:xfrm>
          <a:prstGeom prst="rect">
            <a:avLst/>
          </a:prstGeom>
        </p:spPr>
        <p:txBody>
          <a:bodyPr wrap="square">
            <a:spAutoFit/>
          </a:bodyPr>
          <a:lstStyle/>
          <a:p>
            <a:r>
              <a:rPr lang="en-US" b="1" dirty="0" smtClean="0">
                <a:latin typeface="Times New Roman,Bold"/>
              </a:rPr>
              <a:t>Phan et al, TRANSFER </a:t>
            </a:r>
            <a:r>
              <a:rPr lang="en-US" b="1" dirty="0">
                <a:latin typeface="Times New Roman,Bold"/>
              </a:rPr>
              <a:t>LEARNING OF A CONVOLUTIONAL NEURAL NETWORK </a:t>
            </a:r>
            <a:r>
              <a:rPr lang="en-US" b="1" dirty="0" smtClean="0">
                <a:latin typeface="Times New Roman,Bold"/>
              </a:rPr>
              <a:t>FOR </a:t>
            </a:r>
            <a:r>
              <a:rPr lang="en-IN" b="1" dirty="0" smtClean="0">
                <a:latin typeface="Times New Roman,Bold"/>
              </a:rPr>
              <a:t>HEP-2 </a:t>
            </a:r>
            <a:r>
              <a:rPr lang="en-IN" b="1" dirty="0">
                <a:latin typeface="Times New Roman,Bold"/>
              </a:rPr>
              <a:t>CELL IMAGE </a:t>
            </a:r>
            <a:r>
              <a:rPr lang="en-IN" b="1" dirty="0" smtClean="0">
                <a:latin typeface="Times New Roman,Bold"/>
              </a:rPr>
              <a:t>CLASSIFICATION, 2016.</a:t>
            </a:r>
            <a:endParaRPr lang="en-IN"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33921365"/>
      </p:ext>
    </p:extLst>
  </p:cSld>
  <p:clrMapOvr>
    <a:masterClrMapping/>
  </p:clrMapOvr>
  <mc:AlternateContent xmlns:mc="http://schemas.openxmlformats.org/markup-compatibility/2006">
    <mc:Choice xmlns:p14="http://schemas.microsoft.com/office/powerpoint/2010/main" Requires="p14">
      <p:transition spd="slow" p14:dur="2000" advTm="11420"/>
    </mc:Choice>
    <mc:Fallback>
      <p:transition spd="slow" advTm="1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IN" sz="2800" b="0" strike="noStrike" spc="-1" dirty="0">
                <a:solidFill>
                  <a:srgbClr val="FFFFFF"/>
                </a:solidFill>
                <a:uFill>
                  <a:solidFill>
                    <a:srgbClr val="FFFFFF"/>
                  </a:solidFill>
                </a:uFill>
                <a:latin typeface="Arial"/>
              </a:rPr>
              <a:t>HEP-2 CELL IMAGE CLASSIFICATION</a:t>
            </a:r>
            <a:endParaRPr lang="en-IN" sz="2800" b="0" strike="noStrike" spc="-1" dirty="0">
              <a:solidFill>
                <a:srgbClr val="FFFFFF"/>
              </a:solidFill>
              <a:uFill>
                <a:solidFill>
                  <a:srgbClr val="FFFFFF"/>
                </a:solidFill>
              </a:uFill>
              <a:latin typeface="Arial"/>
              <a:ea typeface="Arial"/>
            </a:endParaRPr>
          </a:p>
        </p:txBody>
      </p:sp>
      <p:sp>
        <p:nvSpPr>
          <p:cNvPr id="5" name="Text Placeholder 2">
            <a:extLst>
              <a:ext uri="{FF2B5EF4-FFF2-40B4-BE49-F238E27FC236}">
                <a16:creationId xmlns:a16="http://schemas.microsoft.com/office/drawing/2014/main" id="{15A70F50-2663-4D9A-B952-CF6642023925}"/>
              </a:ext>
            </a:extLst>
          </p:cNvPr>
          <p:cNvSpPr>
            <a:spLocks noGrp="1"/>
          </p:cNvSpPr>
          <p:nvPr>
            <p:ph type="body"/>
          </p:nvPr>
        </p:nvSpPr>
        <p:spPr>
          <a:xfrm>
            <a:off x="311760" y="1152360"/>
            <a:ext cx="8520120" cy="3416040"/>
          </a:xfrm>
        </p:spPr>
        <p:txBody>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recognition of the staining patterns of Human Epithelial-2 (HEp-2) cells in indirect immunofluorescence (IIF) images is essential for the diagnosis of several autoimmune diseases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Aim: to classify HEp-2 cell images by applying transfer learning from a pre-trained deep convolutional neural network (CNN) to extract the generic features and then using a feature selection method to get the most relevant features for classification. </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699467031"/>
      </p:ext>
    </p:extLst>
  </p:cSld>
  <p:clrMapOvr>
    <a:masterClrMapping/>
  </p:clrMapOvr>
  <mc:AlternateContent xmlns:mc="http://schemas.openxmlformats.org/markup-compatibility/2006">
    <mc:Choice xmlns:p14="http://schemas.microsoft.com/office/powerpoint/2010/main" Requires="p14">
      <p:transition spd="slow" p14:dur="2000" advTm="16431"/>
    </mc:Choice>
    <mc:Fallback>
      <p:transition spd="slow" advTm="16431"/>
    </mc:Fallback>
  </mc:AlternateContent>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3F08-63E5-4DD2-96D5-B2FFA8E08ECD}"/>
              </a:ext>
            </a:extLst>
          </p:cNvPr>
          <p:cNvSpPr>
            <a:spLocks noGrp="1"/>
          </p:cNvSpPr>
          <p:nvPr>
            <p:ph type="title"/>
          </p:nvPr>
        </p:nvSpPr>
        <p:spPr/>
        <p:txBody>
          <a:bodyPr/>
          <a:lstStyle/>
          <a:p>
            <a:r>
              <a:rPr lang="en-US" sz="3200" dirty="0">
                <a:latin typeface="Calibri" panose="020F0502020204030204" pitchFamily="34" charset="0"/>
                <a:cs typeface="Calibri" panose="020F0502020204030204" pitchFamily="34" charset="0"/>
              </a:rPr>
              <a:t>ICPR2012 </a:t>
            </a:r>
            <a:r>
              <a:rPr lang="en-IN" sz="3200" dirty="0">
                <a:latin typeface="Calibri" panose="020F0502020204030204" pitchFamily="34" charset="0"/>
                <a:cs typeface="Calibri" panose="020F0502020204030204" pitchFamily="34" charset="0"/>
              </a:rPr>
              <a:t>Dataset</a:t>
            </a:r>
          </a:p>
        </p:txBody>
      </p:sp>
      <p:pic>
        <p:nvPicPr>
          <p:cNvPr id="4" name="Picture 3">
            <a:extLst>
              <a:ext uri="{FF2B5EF4-FFF2-40B4-BE49-F238E27FC236}">
                <a16:creationId xmlns:a16="http://schemas.microsoft.com/office/drawing/2014/main" id="{CAC88712-E5B8-4FBF-A6C9-2E903D7DA5A4}"/>
              </a:ext>
            </a:extLst>
          </p:cNvPr>
          <p:cNvPicPr>
            <a:picLocks noChangeAspect="1"/>
          </p:cNvPicPr>
          <p:nvPr/>
        </p:nvPicPr>
        <p:blipFill>
          <a:blip r:embed="rId5"/>
          <a:stretch>
            <a:fillRect/>
          </a:stretch>
        </p:blipFill>
        <p:spPr>
          <a:xfrm>
            <a:off x="3519292" y="2603000"/>
            <a:ext cx="5524500" cy="1400175"/>
          </a:xfrm>
          <a:prstGeom prst="rect">
            <a:avLst/>
          </a:prstGeom>
        </p:spPr>
      </p:pic>
      <p:sp>
        <p:nvSpPr>
          <p:cNvPr id="3" name="Rectangle 2">
            <a:extLst>
              <a:ext uri="{FF2B5EF4-FFF2-40B4-BE49-F238E27FC236}">
                <a16:creationId xmlns:a16="http://schemas.microsoft.com/office/drawing/2014/main" id="{26AFF61A-BFCF-4014-9DFE-945E444B079F}"/>
              </a:ext>
            </a:extLst>
          </p:cNvPr>
          <p:cNvSpPr/>
          <p:nvPr/>
        </p:nvSpPr>
        <p:spPr>
          <a:xfrm>
            <a:off x="0" y="1405667"/>
            <a:ext cx="8706980" cy="3416320"/>
          </a:xfrm>
          <a:prstGeom prst="rect">
            <a:avLst/>
          </a:prstGeom>
        </p:spPr>
        <p:txBody>
          <a:bodyPr wrap="square">
            <a:spAutoFit/>
          </a:bodyPr>
          <a:lstStyle/>
          <a:p>
            <a:pPr marL="285750" lvl="1" indent="-285750" defTabSz="342900">
              <a:spcBef>
                <a:spcPct val="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Consists of fluorescence cell images in which each cell is </a:t>
            </a:r>
            <a:r>
              <a:rPr lang="en-US" u="sng" dirty="0">
                <a:solidFill>
                  <a:schemeClr val="tx2"/>
                </a:solidFill>
                <a:latin typeface="Calibri" panose="020F0502020204030204" pitchFamily="34" charset="0"/>
                <a:cs typeface="Calibri" panose="020F0502020204030204" pitchFamily="34" charset="0"/>
              </a:rPr>
              <a:t>manually segmented and annotated</a:t>
            </a:r>
          </a:p>
          <a:p>
            <a:pPr marL="285750" indent="-285750" defTabSz="342900">
              <a:spcBef>
                <a:spcPct val="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Mitotic cells and artifact are removed from the set of cell images, leaving only cells that can be categorized into six staining patterns: </a:t>
            </a:r>
          </a:p>
          <a:p>
            <a:pPr marL="342900" lvl="8"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centromere (357 cells), </a:t>
            </a:r>
          </a:p>
          <a:p>
            <a:pPr marL="342900" lvl="4"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nucleolar (241 cells), </a:t>
            </a:r>
          </a:p>
          <a:p>
            <a:pPr marL="342900" lvl="4"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homogenous (330 cells), </a:t>
            </a:r>
          </a:p>
          <a:p>
            <a:pPr marL="342900" lvl="4"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fine speckled (208 cells), </a:t>
            </a:r>
          </a:p>
          <a:p>
            <a:pPr marL="342900" lvl="4"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coarse speckled (210 cells), and </a:t>
            </a:r>
          </a:p>
          <a:p>
            <a:pPr marL="342900" lvl="4" indent="-342900" defTabSz="342900">
              <a:spcBef>
                <a:spcPct val="0"/>
              </a:spcBef>
              <a:buFont typeface="Wingdings" panose="05000000000000000000" pitchFamily="2" charset="2"/>
              <a:buChar char="Ø"/>
            </a:pPr>
            <a:r>
              <a:rPr lang="en-US" dirty="0">
                <a:solidFill>
                  <a:schemeClr val="tx2"/>
                </a:solidFill>
                <a:latin typeface="Calibri" panose="020F0502020204030204" pitchFamily="34" charset="0"/>
                <a:cs typeface="Calibri" panose="020F0502020204030204" pitchFamily="34" charset="0"/>
              </a:rPr>
              <a:t>cytoplasmic (111 cells)</a:t>
            </a:r>
          </a:p>
          <a:p>
            <a:pPr marL="285750" indent="-285750" defTabSz="342900">
              <a:spcBef>
                <a:spcPct val="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 In total, there are 1457 images of cells in the dataset, which are segmented from 28 large images, each belonging to one patient.</a:t>
            </a:r>
            <a:endParaRPr lang="en-IN" dirty="0">
              <a:solidFill>
                <a:schemeClr val="tx2"/>
              </a:solidFill>
              <a:latin typeface="Calibri" panose="020F0502020204030204" pitchFamily="34" charset="0"/>
              <a:cs typeface="Calibri" panose="020F050202020403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92254073"/>
      </p:ext>
    </p:extLst>
  </p:cSld>
  <p:clrMapOvr>
    <a:masterClrMapping/>
  </p:clrMapOvr>
  <mc:AlternateContent xmlns:mc="http://schemas.openxmlformats.org/markup-compatibility/2006">
    <mc:Choice xmlns:p14="http://schemas.microsoft.com/office/powerpoint/2010/main" Requires="p14">
      <p:transition spd="slow" p14:dur="2000" advTm="66364"/>
    </mc:Choice>
    <mc:Fallback>
      <p:transition spd="slow" advTm="66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145095" y="454781"/>
            <a:ext cx="6853810" cy="4233938"/>
          </a:xfrm>
          <a:prstGeom prst="rect">
            <a:avLst/>
          </a:prstGeom>
        </p:spPr>
      </p:pic>
      <p:sp>
        <p:nvSpPr>
          <p:cNvPr id="5" name="TextBox 4"/>
          <p:cNvSpPr txBox="1"/>
          <p:nvPr/>
        </p:nvSpPr>
        <p:spPr>
          <a:xfrm>
            <a:off x="3139556" y="454781"/>
            <a:ext cx="2864887" cy="369332"/>
          </a:xfrm>
          <a:prstGeom prst="rect">
            <a:avLst/>
          </a:prstGeom>
          <a:noFill/>
        </p:spPr>
        <p:txBody>
          <a:bodyPr wrap="none" rtlCol="0">
            <a:spAutoFit/>
          </a:bodyPr>
          <a:lstStyle/>
          <a:p>
            <a:r>
              <a:rPr lang="en-US" dirty="0" smtClean="0"/>
              <a:t>Positive Intensity Images</a:t>
            </a:r>
            <a:endParaRPr lang="en-IN" dirty="0"/>
          </a:p>
        </p:txBody>
      </p:sp>
      <p:sp>
        <p:nvSpPr>
          <p:cNvPr id="6" name="TextBox 5"/>
          <p:cNvSpPr txBox="1"/>
          <p:nvPr/>
        </p:nvSpPr>
        <p:spPr>
          <a:xfrm>
            <a:off x="2958323" y="2571750"/>
            <a:ext cx="3488455" cy="369332"/>
          </a:xfrm>
          <a:prstGeom prst="rect">
            <a:avLst/>
          </a:prstGeom>
          <a:noFill/>
        </p:spPr>
        <p:txBody>
          <a:bodyPr wrap="none" rtlCol="0">
            <a:spAutoFit/>
          </a:bodyPr>
          <a:lstStyle/>
          <a:p>
            <a:r>
              <a:rPr lang="en-US" dirty="0" smtClean="0"/>
              <a:t>Intermediate Intensity Images</a:t>
            </a:r>
            <a:endParaRPr lang="en-IN"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670833796"/>
      </p:ext>
    </p:extLst>
  </p:cSld>
  <p:clrMapOvr>
    <a:masterClrMapping/>
  </p:clrMapOvr>
  <mc:AlternateContent xmlns:mc="http://schemas.openxmlformats.org/markup-compatibility/2006">
    <mc:Choice xmlns:p14="http://schemas.microsoft.com/office/powerpoint/2010/main" Requires="p14">
      <p:transition spd="slow" p14:dur="2000" advTm="2757"/>
    </mc:Choice>
    <mc:Fallback>
      <p:transition spd="slow" advTm="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2-stage classification system</a:t>
            </a:r>
            <a:endParaRPr lang="en-IN" dirty="0"/>
          </a:p>
        </p:txBody>
      </p:sp>
      <p:pic>
        <p:nvPicPr>
          <p:cNvPr id="6" name="Picture 5"/>
          <p:cNvPicPr>
            <a:picLocks noChangeAspect="1"/>
          </p:cNvPicPr>
          <p:nvPr/>
        </p:nvPicPr>
        <p:blipFill>
          <a:blip r:embed="rId4"/>
          <a:stretch>
            <a:fillRect/>
          </a:stretch>
        </p:blipFill>
        <p:spPr>
          <a:xfrm>
            <a:off x="73495" y="1365222"/>
            <a:ext cx="8971649" cy="3177292"/>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00275662"/>
      </p:ext>
    </p:extLst>
  </p:cSld>
  <p:clrMapOvr>
    <a:masterClrMapping/>
  </p:clrMapOvr>
  <mc:AlternateContent xmlns:mc="http://schemas.openxmlformats.org/markup-compatibility/2006">
    <mc:Choice xmlns:p14="http://schemas.microsoft.com/office/powerpoint/2010/main" Requires="p14">
      <p:transition spd="slow" p14:dur="2000" advTm="35414"/>
    </mc:Choice>
    <mc:Fallback>
      <p:transition spd="slow" advTm="35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889686"/>
            <a:ext cx="9174170" cy="360804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735645688"/>
      </p:ext>
    </p:extLst>
  </p:cSld>
  <p:clrMapOvr>
    <a:masterClrMapping/>
  </p:clrMapOvr>
  <mc:AlternateContent xmlns:mc="http://schemas.openxmlformats.org/markup-compatibility/2006">
    <mc:Choice xmlns:p14="http://schemas.microsoft.com/office/powerpoint/2010/main" Requires="p14">
      <p:transition spd="slow" p14:dur="2000" advTm="42766"/>
    </mc:Choice>
    <mc:Fallback>
      <p:transition spd="slow" advTm="4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311760" y="444960"/>
            <a:ext cx="8520120" cy="572400"/>
          </a:xfrm>
          <a:prstGeom prst="rect">
            <a:avLst/>
          </a:prstGeom>
          <a:noFill/>
          <a:ln>
            <a:noFill/>
          </a:ln>
        </p:spPr>
        <p:txBody>
          <a:bodyPr lIns="0" tIns="0" rIns="0" bIns="0" anchor="ctr"/>
          <a:lstStyle/>
          <a:p>
            <a:r>
              <a:rPr lang="en-IN" sz="2800" dirty="0"/>
              <a:t>CNN Architecture</a:t>
            </a:r>
            <a:endParaRPr lang="en-IN" sz="28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DC8063F9-FB2D-4815-A628-D25ADFB852C1}"/>
              </a:ext>
            </a:extLst>
          </p:cNvPr>
          <p:cNvPicPr>
            <a:picLocks noChangeAspect="1"/>
          </p:cNvPicPr>
          <p:nvPr/>
        </p:nvPicPr>
        <p:blipFill>
          <a:blip r:embed="rId5"/>
          <a:stretch>
            <a:fillRect/>
          </a:stretch>
        </p:blipFill>
        <p:spPr>
          <a:xfrm>
            <a:off x="-180" y="1110725"/>
            <a:ext cx="9144000" cy="1461025"/>
          </a:xfrm>
          <a:prstGeom prst="rect">
            <a:avLst/>
          </a:prstGeom>
        </p:spPr>
      </p:pic>
      <p:sp>
        <p:nvSpPr>
          <p:cNvPr id="3" name="Rectangle 2">
            <a:extLst>
              <a:ext uri="{FF2B5EF4-FFF2-40B4-BE49-F238E27FC236}">
                <a16:creationId xmlns:a16="http://schemas.microsoft.com/office/drawing/2014/main" id="{7DB190B1-7878-42BD-8DAD-703A4CFB56E7}"/>
              </a:ext>
            </a:extLst>
          </p:cNvPr>
          <p:cNvSpPr/>
          <p:nvPr/>
        </p:nvSpPr>
        <p:spPr>
          <a:xfrm>
            <a:off x="574765" y="2836414"/>
            <a:ext cx="7694023" cy="707886"/>
          </a:xfrm>
          <a:prstGeom prst="rect">
            <a:avLst/>
          </a:prstGeom>
        </p:spPr>
        <p:txBody>
          <a:bodyPr wrap="square">
            <a:spAutoFit/>
          </a:bodyPr>
          <a:lstStyle/>
          <a:p>
            <a:pPr marL="285750" indent="-285750" defTabSz="342900">
              <a:spcBef>
                <a:spcPct val="0"/>
              </a:spcBef>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rPr>
              <a:t>5 convolutional layers (conv 1-5) </a:t>
            </a:r>
          </a:p>
          <a:p>
            <a:pPr marL="285750" indent="-285750" defTabSz="342900">
              <a:spcBef>
                <a:spcPct val="0"/>
              </a:spcBef>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rPr>
              <a:t>three fully-connected layers (full 6-8)</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370602748"/>
      </p:ext>
    </p:extLst>
  </p:cSld>
  <p:clrMapOvr>
    <a:masterClrMapping/>
  </p:clrMapOvr>
  <mc:AlternateContent xmlns:mc="http://schemas.openxmlformats.org/markup-compatibility/2006">
    <mc:Choice xmlns:p14="http://schemas.microsoft.com/office/powerpoint/2010/main" Requires="p14">
      <p:transition spd="slow" p14:dur="2000" advTm="783"/>
    </mc:Choice>
    <mc:Fallback>
      <p:transition spd="slow" advTm="783"/>
    </mc:Fallback>
  </mc:AlternateContent>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 1</a:t>
            </a:r>
            <a:endParaRPr lang="en-IN" dirty="0"/>
          </a:p>
        </p:txBody>
      </p:sp>
      <p:sp>
        <p:nvSpPr>
          <p:cNvPr id="5" name="Rectangle 4"/>
          <p:cNvSpPr/>
          <p:nvPr/>
        </p:nvSpPr>
        <p:spPr>
          <a:xfrm>
            <a:off x="1223319" y="2110085"/>
            <a:ext cx="5634681" cy="1200329"/>
          </a:xfrm>
          <a:prstGeom prst="rect">
            <a:avLst/>
          </a:prstGeom>
        </p:spPr>
        <p:txBody>
          <a:bodyPr wrap="square">
            <a:spAutoFit/>
          </a:bodyPr>
          <a:lstStyle/>
          <a:p>
            <a:pPr algn="ctr"/>
            <a:r>
              <a:rPr lang="en-US" sz="2400" dirty="0">
                <a:latin typeface="CMBX12"/>
              </a:rPr>
              <a:t>U-Net: Convolutional Networks for Biomedical</a:t>
            </a:r>
          </a:p>
          <a:p>
            <a:pPr algn="ctr"/>
            <a:r>
              <a:rPr lang="en-IN" sz="2400" dirty="0">
                <a:latin typeface="CMBX12"/>
              </a:rPr>
              <a:t>Image Segmentation</a:t>
            </a:r>
            <a:endParaRPr lang="en-IN"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928171124"/>
      </p:ext>
    </p:extLst>
  </p:cSld>
  <p:clrMapOvr>
    <a:masterClrMapping/>
  </p:clrMapOvr>
  <mc:AlternateContent xmlns:mc="http://schemas.openxmlformats.org/markup-compatibility/2006">
    <mc:Choice xmlns:p14="http://schemas.microsoft.com/office/powerpoint/2010/main" Requires="p14">
      <p:transition spd="slow" p14:dur="2000" advTm="8765"/>
    </mc:Choice>
    <mc:Fallback>
      <p:transition spd="slow" advTm="8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MRMR method</a:t>
            </a:r>
            <a:endParaRPr lang="en-IN" dirty="0"/>
          </a:p>
        </p:txBody>
      </p:sp>
      <p:sp>
        <p:nvSpPr>
          <p:cNvPr id="3" name="Content Placeholder 2"/>
          <p:cNvSpPr>
            <a:spLocks noGrp="1"/>
          </p:cNvSpPr>
          <p:nvPr>
            <p:ph idx="1"/>
          </p:nvPr>
        </p:nvSpPr>
        <p:spPr/>
        <p:txBody>
          <a:bodyPr>
            <a:normAutofit/>
          </a:bodyPr>
          <a:lstStyle/>
          <a:p>
            <a:r>
              <a:rPr lang="en-IN" sz="1800" dirty="0"/>
              <a:t>The </a:t>
            </a:r>
            <a:r>
              <a:rPr lang="en-IN" sz="1800" dirty="0" smtClean="0"/>
              <a:t>minimum-Redundancy-Maximum-Relevance </a:t>
            </a:r>
            <a:r>
              <a:rPr lang="en-IN" sz="1800" dirty="0"/>
              <a:t>(</a:t>
            </a:r>
            <a:r>
              <a:rPr lang="en-IN" sz="1800" dirty="0" err="1"/>
              <a:t>mRMR</a:t>
            </a:r>
            <a:r>
              <a:rPr lang="en-IN" sz="1800" dirty="0"/>
              <a:t>) algorithm,</a:t>
            </a:r>
          </a:p>
          <a:p>
            <a:r>
              <a:rPr lang="en-US" sz="1800" dirty="0" smtClean="0"/>
              <a:t>sorts </a:t>
            </a:r>
            <a:r>
              <a:rPr lang="en-US" sz="1800" dirty="0"/>
              <a:t>the features that are most relevant for </a:t>
            </a:r>
            <a:r>
              <a:rPr lang="en-US" sz="1800" dirty="0" smtClean="0"/>
              <a:t>the characterization </a:t>
            </a:r>
            <a:r>
              <a:rPr lang="en-US" sz="1800" dirty="0"/>
              <a:t>of the classification variable by </a:t>
            </a:r>
            <a:r>
              <a:rPr lang="en-US" sz="1800" dirty="0" smtClean="0"/>
              <a:t>minimizing their </a:t>
            </a:r>
            <a:r>
              <a:rPr lang="en-US" sz="1800" dirty="0"/>
              <a:t>mutual similarity and maximizing their </a:t>
            </a:r>
            <a:r>
              <a:rPr lang="en-US" sz="1800" dirty="0" smtClean="0"/>
              <a:t>correlation with </a:t>
            </a:r>
            <a:r>
              <a:rPr lang="en-US" sz="1800" dirty="0"/>
              <a:t>the classification label, </a:t>
            </a:r>
            <a:endParaRPr lang="en-US" sz="1800" dirty="0" smtClean="0"/>
          </a:p>
          <a:p>
            <a:r>
              <a:rPr lang="en-US" sz="1800" dirty="0" smtClean="0"/>
              <a:t> </a:t>
            </a:r>
            <a:r>
              <a:rPr lang="en-US" sz="1800" dirty="0"/>
              <a:t>chosen for its </a:t>
            </a:r>
            <a:r>
              <a:rPr lang="en-US" sz="1800" dirty="0" smtClean="0"/>
              <a:t>better performance </a:t>
            </a:r>
            <a:r>
              <a:rPr lang="en-US" sz="1800" dirty="0"/>
              <a:t>over other conventional top-ranking methods</a:t>
            </a:r>
            <a:endParaRPr lang="en-IN"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47226566"/>
      </p:ext>
    </p:extLst>
  </p:cSld>
  <p:clrMapOvr>
    <a:masterClrMapping/>
  </p:clrMapOvr>
  <mc:AlternateContent xmlns:mc="http://schemas.openxmlformats.org/markup-compatibility/2006">
    <mc:Choice xmlns:p14="http://schemas.microsoft.com/office/powerpoint/2010/main" Requires="p14">
      <p:transition spd="slow" p14:dur="2000" advTm="35444"/>
    </mc:Choice>
    <mc:Fallback>
      <p:transition spd="slow" advTm="35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4E18-98E4-47A7-8CA3-7EED1F6F199A}"/>
              </a:ext>
            </a:extLst>
          </p:cNvPr>
          <p:cNvSpPr>
            <a:spLocks noGrp="1"/>
          </p:cNvSpPr>
          <p:nvPr>
            <p:ph type="title"/>
          </p:nvPr>
        </p:nvSpPr>
        <p:spPr/>
        <p:txBody>
          <a:bodyPr/>
          <a:lstStyle/>
          <a:p>
            <a:r>
              <a:rPr lang="en-IN" dirty="0"/>
              <a:t>Testing Protocols</a:t>
            </a:r>
          </a:p>
        </p:txBody>
      </p:sp>
      <p:sp>
        <p:nvSpPr>
          <p:cNvPr id="3" name="Text Placeholder 2">
            <a:extLst>
              <a:ext uri="{FF2B5EF4-FFF2-40B4-BE49-F238E27FC236}">
                <a16:creationId xmlns:a16="http://schemas.microsoft.com/office/drawing/2014/main" id="{435D8F73-B01D-4D9B-8B9C-650E0D3F1B5C}"/>
              </a:ext>
            </a:extLst>
          </p:cNvPr>
          <p:cNvSpPr>
            <a:spLocks noGrp="1"/>
          </p:cNvSpPr>
          <p:nvPr>
            <p:ph type="body"/>
          </p:nvPr>
        </p:nvSpPr>
        <p:spPr>
          <a:xfrm>
            <a:off x="311760" y="1282500"/>
            <a:ext cx="8520120" cy="3416040"/>
          </a:xfrm>
        </p:spPr>
        <p:txBody>
          <a:bodyPr/>
          <a:lstStyle/>
          <a:p>
            <a:r>
              <a:rPr lang="en-US" dirty="0"/>
              <a:t>First protocol, </a:t>
            </a:r>
          </a:p>
          <a:p>
            <a:pPr marL="285750" lvl="1" indent="-285750" algn="l" defTabSz="342900" rtl="0">
              <a:spcBef>
                <a:spcPct val="0"/>
              </a:spcBef>
              <a:buFont typeface="Arial" panose="020B0604020202020204" pitchFamily="34" charset="0"/>
              <a:buChar char="•"/>
            </a:pPr>
            <a:r>
              <a:rPr lang="en-US" sz="2000" kern="1200" dirty="0">
                <a:latin typeface="Calibri" panose="020F0502020204030204" pitchFamily="34" charset="0"/>
                <a:ea typeface="+mj-ea"/>
                <a:cs typeface="Calibri" panose="020F0502020204030204" pitchFamily="34" charset="0"/>
              </a:rPr>
              <a:t>the set of images is partitioned into training and test sets, with 723 and 734 cells respectively, in which the image pattern distribution over the two sets is maintained approximately the same as the original dataset.</a:t>
            </a:r>
          </a:p>
          <a:p>
            <a:endParaRPr lang="en-US" dirty="0"/>
          </a:p>
          <a:p>
            <a:r>
              <a:rPr lang="en-US" dirty="0"/>
              <a:t>Second Protocol</a:t>
            </a:r>
          </a:p>
          <a:p>
            <a:pPr marL="285750" lvl="1" indent="-285750" algn="l" defTabSz="342900" rtl="0">
              <a:spcBef>
                <a:spcPct val="0"/>
              </a:spcBef>
              <a:buFont typeface="Arial" panose="020B0604020202020204" pitchFamily="34" charset="0"/>
              <a:buChar char="•"/>
            </a:pPr>
            <a:r>
              <a:rPr lang="en-US" sz="2000" kern="1200" dirty="0">
                <a:latin typeface="Calibri" panose="020F0502020204030204" pitchFamily="34" charset="0"/>
                <a:ea typeface="+mj-ea"/>
                <a:cs typeface="Calibri" panose="020F0502020204030204" pitchFamily="34" charset="0"/>
              </a:rPr>
              <a:t>the leave-one-out scheme is applied when segmented cell images of one of the 28 large images are used as the test set and a classifier has to be trained using cell images from the remaining 27 large images. </a:t>
            </a:r>
          </a:p>
          <a:p>
            <a:pPr lvl="1"/>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681648871"/>
      </p:ext>
    </p:extLst>
  </p:cSld>
  <p:clrMapOvr>
    <a:masterClrMapping/>
  </p:clrMapOvr>
  <mc:AlternateContent xmlns:mc="http://schemas.openxmlformats.org/markup-compatibility/2006">
    <mc:Choice xmlns:p14="http://schemas.microsoft.com/office/powerpoint/2010/main" Requires="p14">
      <p:transition spd="slow" p14:dur="2000" advTm="67617"/>
    </mc:Choice>
    <mc:Fallback>
      <p:transition spd="slow" advTm="67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C52E-B609-40B8-8CDC-7260B865902A}"/>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D7F40259-F127-482B-949E-94085309777C}"/>
              </a:ext>
            </a:extLst>
          </p:cNvPr>
          <p:cNvPicPr>
            <a:picLocks noChangeAspect="1"/>
          </p:cNvPicPr>
          <p:nvPr/>
        </p:nvPicPr>
        <p:blipFill>
          <a:blip r:embed="rId5"/>
          <a:stretch>
            <a:fillRect/>
          </a:stretch>
        </p:blipFill>
        <p:spPr>
          <a:xfrm>
            <a:off x="1714320" y="911270"/>
            <a:ext cx="5715000" cy="2066925"/>
          </a:xfrm>
          <a:prstGeom prst="rect">
            <a:avLst/>
          </a:prstGeom>
        </p:spPr>
      </p:pic>
      <p:sp>
        <p:nvSpPr>
          <p:cNvPr id="5" name="Rectangle 4">
            <a:extLst>
              <a:ext uri="{FF2B5EF4-FFF2-40B4-BE49-F238E27FC236}">
                <a16:creationId xmlns:a16="http://schemas.microsoft.com/office/drawing/2014/main" id="{2CDB5F55-E5D9-4695-92E8-5DDF8EEF0358}"/>
              </a:ext>
            </a:extLst>
          </p:cNvPr>
          <p:cNvSpPr/>
          <p:nvPr/>
        </p:nvSpPr>
        <p:spPr>
          <a:xfrm>
            <a:off x="311760" y="3108845"/>
            <a:ext cx="7811589" cy="2246769"/>
          </a:xfrm>
          <a:prstGeom prst="rect">
            <a:avLst/>
          </a:prstGeom>
        </p:spPr>
        <p:txBody>
          <a:bodyPr wrap="square">
            <a:spAutoFit/>
          </a:bodyPr>
          <a:lstStyle/>
          <a:p>
            <a:pPr marL="285750" indent="-285750" defTabSz="342900">
              <a:spcBef>
                <a:spcPct val="0"/>
              </a:spcBef>
              <a:buFont typeface="Arial" panose="020B0604020202020204" pitchFamily="34" charset="0"/>
              <a:buChar char="•"/>
            </a:pPr>
            <a:r>
              <a:rPr lang="en-US" sz="2000" dirty="0">
                <a:solidFill>
                  <a:schemeClr val="tx2"/>
                </a:solidFill>
                <a:latin typeface="Calibri" panose="020F0502020204030204" pitchFamily="34" charset="0"/>
                <a:ea typeface="+mj-ea"/>
                <a:cs typeface="Calibri" panose="020F0502020204030204" pitchFamily="34" charset="0"/>
              </a:rPr>
              <a:t>First Protocol</a:t>
            </a:r>
          </a:p>
          <a:p>
            <a:pPr marL="742950" lvl="2" indent="-285750" defTabSz="342900">
              <a:spcBef>
                <a:spcPct val="0"/>
              </a:spcBef>
              <a:buFont typeface="Arial" panose="020B0604020202020204" pitchFamily="34" charset="0"/>
              <a:buChar char="•"/>
            </a:pPr>
            <a:r>
              <a:rPr lang="en-US" sz="2000" dirty="0">
                <a:solidFill>
                  <a:schemeClr val="tx2"/>
                </a:solidFill>
                <a:latin typeface="Calibri" panose="020F0502020204030204" pitchFamily="34" charset="0"/>
                <a:ea typeface="+mj-ea"/>
                <a:cs typeface="Calibri" panose="020F0502020204030204" pitchFamily="34" charset="0"/>
              </a:rPr>
              <a:t>with an accuracy rate of 77.1%, outperforms all the other algorithms</a:t>
            </a:r>
          </a:p>
          <a:p>
            <a:pPr marL="285750" indent="-285750" defTabSz="342900">
              <a:spcBef>
                <a:spcPct val="0"/>
              </a:spcBef>
              <a:buFont typeface="Arial" panose="020B0604020202020204" pitchFamily="34" charset="0"/>
              <a:buChar char="•"/>
            </a:pPr>
            <a:r>
              <a:rPr lang="en-US" sz="2000" dirty="0">
                <a:solidFill>
                  <a:schemeClr val="tx2"/>
                </a:solidFill>
                <a:latin typeface="Calibri" panose="020F0502020204030204" pitchFamily="34" charset="0"/>
                <a:ea typeface="+mj-ea"/>
                <a:cs typeface="Calibri" panose="020F0502020204030204" pitchFamily="34" charset="0"/>
              </a:rPr>
              <a:t>Second Protocol</a:t>
            </a:r>
          </a:p>
          <a:p>
            <a:pPr marL="742950" lvl="2" indent="-285750" defTabSz="342900">
              <a:spcBef>
                <a:spcPct val="0"/>
              </a:spcBef>
              <a:buFont typeface="Arial" panose="020B0604020202020204" pitchFamily="34" charset="0"/>
              <a:buChar char="•"/>
            </a:pPr>
            <a:r>
              <a:rPr lang="en-US" sz="2000" dirty="0">
                <a:solidFill>
                  <a:schemeClr val="tx2"/>
                </a:solidFill>
                <a:latin typeface="Calibri" panose="020F0502020204030204" pitchFamily="34" charset="0"/>
                <a:ea typeface="+mj-ea"/>
                <a:cs typeface="Calibri" panose="020F0502020204030204" pitchFamily="34" charset="0"/>
              </a:rPr>
              <a:t>with the accuracy rate of 91.5%, also obtained the first position among the published methods.</a:t>
            </a:r>
          </a:p>
          <a:p>
            <a:pPr marL="285750" indent="-285750" defTabSz="342900">
              <a:spcBef>
                <a:spcPct val="0"/>
              </a:spcBef>
              <a:buFont typeface="Arial" panose="020B0604020202020204" pitchFamily="34" charset="0"/>
              <a:buChar char="•"/>
            </a:pPr>
            <a:endParaRPr lang="en-IN" sz="2000" dirty="0">
              <a:solidFill>
                <a:schemeClr val="tx2"/>
              </a:solidFill>
              <a:latin typeface="Calibri" panose="020F0502020204030204" pitchFamily="34" charset="0"/>
              <a:ea typeface="+mj-ea"/>
              <a:cs typeface="Calibri" panose="020F050202020403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755109274"/>
      </p:ext>
    </p:extLst>
  </p:cSld>
  <p:clrMapOvr>
    <a:masterClrMapping/>
  </p:clrMapOvr>
  <mc:AlternateContent xmlns:mc="http://schemas.openxmlformats.org/markup-compatibility/2006">
    <mc:Choice xmlns:p14="http://schemas.microsoft.com/office/powerpoint/2010/main" Requires="p14">
      <p:transition spd="slow" p14:dur="2000" advTm="58728"/>
    </mc:Choice>
    <mc:Fallback>
      <p:transition spd="slow" advTm="58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9F05-0970-4D32-94B1-9F014B2F7590}"/>
              </a:ext>
            </a:extLst>
          </p:cNvPr>
          <p:cNvSpPr>
            <a:spLocks noGrp="1"/>
          </p:cNvSpPr>
          <p:nvPr>
            <p:ph type="title"/>
          </p:nvPr>
        </p:nvSpPr>
        <p:spPr/>
        <p:txBody>
          <a:bodyPr/>
          <a:lstStyle/>
          <a:p>
            <a:pPr algn="ctr"/>
            <a:r>
              <a:rPr lang="en-IN" dirty="0"/>
              <a:t>Application 3</a:t>
            </a:r>
          </a:p>
        </p:txBody>
      </p:sp>
      <p:sp>
        <p:nvSpPr>
          <p:cNvPr id="4" name="Rectangle 3">
            <a:extLst>
              <a:ext uri="{FF2B5EF4-FFF2-40B4-BE49-F238E27FC236}">
                <a16:creationId xmlns:a16="http://schemas.microsoft.com/office/drawing/2014/main" id="{8133D971-1995-4EEB-AA10-731F5A2E4B76}"/>
              </a:ext>
            </a:extLst>
          </p:cNvPr>
          <p:cNvSpPr/>
          <p:nvPr/>
        </p:nvSpPr>
        <p:spPr>
          <a:xfrm>
            <a:off x="688932" y="2248585"/>
            <a:ext cx="7628350" cy="1077218"/>
          </a:xfrm>
          <a:prstGeom prst="rect">
            <a:avLst/>
          </a:prstGeom>
        </p:spPr>
        <p:txBody>
          <a:bodyPr wrap="square">
            <a:spAutoFit/>
          </a:bodyPr>
          <a:lstStyle/>
          <a:p>
            <a:pPr algn="ctr"/>
            <a:r>
              <a:rPr lang="en-IN" sz="3200" dirty="0"/>
              <a:t>Detection and diagnosis of dental caries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8495422"/>
      </p:ext>
    </p:extLst>
  </p:cSld>
  <p:clrMapOvr>
    <a:masterClrMapping/>
  </p:clrMapOvr>
  <mc:AlternateContent xmlns:mc="http://schemas.openxmlformats.org/markup-compatibility/2006">
    <mc:Choice xmlns:p14="http://schemas.microsoft.com/office/powerpoint/2010/main" Requires="p14">
      <p:transition spd="slow" p14:dur="2000" advTm="8593"/>
    </mc:Choice>
    <mc:Fallback>
      <p:transition spd="slow" advTm="8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body" idx="1"/>
          </p:nvPr>
        </p:nvSpPr>
        <p:spPr>
          <a:xfrm>
            <a:off x="311760" y="1152360"/>
            <a:ext cx="8520000" cy="3416100"/>
          </a:xfrm>
          <a:prstGeom prst="rect">
            <a:avLst/>
          </a:prstGeom>
        </p:spPr>
        <p:txBody>
          <a:bodyPr spcFirstLastPara="1" wrap="square" lIns="0" tIns="0" rIns="0" bIns="0" anchor="t" anchorCtr="0">
            <a:noAutofit/>
          </a:bodyPr>
          <a:lstStyle/>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Various retention and restoration methods, which have been proposed and improved for the treatment of dental caries</a:t>
            </a:r>
            <a:endParaRPr sz="2000" dirty="0">
              <a:solidFill>
                <a:schemeClr val="tx2"/>
              </a:solidFill>
              <a:latin typeface="Calibri" panose="020F0502020204030204" pitchFamily="34" charset="0"/>
              <a:cs typeface="Calibri" panose="020F0502020204030204" pitchFamily="34" charset="0"/>
            </a:endParaRPr>
          </a:p>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Accurate detection and diagnosis of dental caries reduces the cost of oral health management, and increases the likelihood of natural tooth preservation in the long term.</a:t>
            </a:r>
            <a:endParaRPr sz="2000" dirty="0">
              <a:solidFill>
                <a:schemeClr val="tx2"/>
              </a:solidFill>
              <a:latin typeface="Calibri" panose="020F0502020204030204" pitchFamily="34" charset="0"/>
              <a:cs typeface="Calibri" panose="020F0502020204030204" pitchFamily="34" charset="0"/>
            </a:endParaRPr>
          </a:p>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Aim of this study was to evaluate the efficacy of deep CNN algorithms for the detection and diagnosis of dental caries in periapical radiographs </a:t>
            </a:r>
            <a:r>
              <a:rPr lang="en-IN" sz="2000" dirty="0" err="1">
                <a:solidFill>
                  <a:schemeClr val="tx2"/>
                </a:solidFill>
                <a:latin typeface="Calibri" panose="020F0502020204030204" pitchFamily="34" charset="0"/>
                <a:cs typeface="Calibri" panose="020F0502020204030204" pitchFamily="34" charset="0"/>
              </a:rPr>
              <a:t>i.e</a:t>
            </a:r>
            <a:r>
              <a:rPr lang="en-IN" sz="2000" dirty="0">
                <a:solidFill>
                  <a:schemeClr val="tx2"/>
                </a:solidFill>
                <a:latin typeface="Calibri" panose="020F0502020204030204" pitchFamily="34" charset="0"/>
                <a:cs typeface="Calibri" panose="020F0502020204030204" pitchFamily="34" charset="0"/>
              </a:rPr>
              <a:t> to classify the input as dental caries and non-dental caries.</a:t>
            </a:r>
            <a:endParaRPr sz="2000" dirty="0">
              <a:solidFill>
                <a:schemeClr val="tx2"/>
              </a:solidFill>
              <a:latin typeface="Calibri" panose="020F0502020204030204" pitchFamily="34" charset="0"/>
              <a:cs typeface="Calibri" panose="020F0502020204030204" pitchFamily="34" charset="0"/>
            </a:endParaRPr>
          </a:p>
        </p:txBody>
      </p:sp>
      <p:sp>
        <p:nvSpPr>
          <p:cNvPr id="159" name="Google Shape;159;p22"/>
          <p:cNvSpPr txBox="1">
            <a:spLocks noGrp="1"/>
          </p:cNvSpPr>
          <p:nvPr>
            <p:ph type="title"/>
          </p:nvPr>
        </p:nvSpPr>
        <p:spPr>
          <a:xfrm>
            <a:off x="31176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Detection and diagnosis of dental caries</a:t>
            </a: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973"/>
    </mc:Choice>
    <mc:Fallback>
      <p:transition spd="slow" advTm="36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6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t>Detection and diagnosis of dental caries</a:t>
            </a:r>
            <a:endParaRPr/>
          </a:p>
        </p:txBody>
      </p:sp>
      <p:sp>
        <p:nvSpPr>
          <p:cNvPr id="165" name="Google Shape;165;p23"/>
          <p:cNvSpPr txBox="1">
            <a:spLocks noGrp="1"/>
          </p:cNvSpPr>
          <p:nvPr>
            <p:ph type="body" idx="1"/>
          </p:nvPr>
        </p:nvSpPr>
        <p:spPr>
          <a:xfrm>
            <a:off x="311750" y="572400"/>
            <a:ext cx="8520000" cy="4571100"/>
          </a:xfrm>
          <a:prstGeom prst="rect">
            <a:avLst/>
          </a:prstGeom>
        </p:spPr>
        <p:txBody>
          <a:bodyPr spcFirstLastPara="1" wrap="square" lIns="0" tIns="0" rIns="0" bIns="0" anchor="t" anchorCtr="0">
            <a:noAutofit/>
          </a:bodyPr>
          <a:lstStyle/>
          <a:p>
            <a:pPr marL="457200" lvl="0" indent="0" algn="l" rtl="0">
              <a:spcBef>
                <a:spcPts val="750"/>
              </a:spcBef>
              <a:spcAft>
                <a:spcPts val="0"/>
              </a:spcAft>
              <a:buNone/>
            </a:pPr>
            <a:endParaRPr dirty="0"/>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dataset consisted of a total of 3000 periapical radiographic images.</a:t>
            </a:r>
            <a:endParaRPr sz="2000" dirty="0">
              <a:solidFill>
                <a:schemeClr val="tx2"/>
              </a:solidFill>
              <a:latin typeface="Calibri" panose="020F0502020204030204" pitchFamily="34" charset="0"/>
              <a:cs typeface="Calibri" panose="020F0502020204030204" pitchFamily="34" charset="0"/>
            </a:endParaRPr>
          </a:p>
          <a:p>
            <a:pPr marL="914400" lvl="1" indent="-320040" algn="l" rtl="0">
              <a:spcBef>
                <a:spcPts val="0"/>
              </a:spcBef>
              <a:spcAft>
                <a:spcPts val="0"/>
              </a:spcAft>
              <a:buSzPts val="1440"/>
              <a:buFont typeface="Wingdings" panose="05000000000000000000" pitchFamily="2" charset="2"/>
              <a:buChar char="Ø"/>
            </a:pPr>
            <a:r>
              <a:rPr lang="en-IN" dirty="0"/>
              <a:t>781 (23.9%) premolars + 772 (25.7%) molars were dental caries</a:t>
            </a:r>
            <a:endParaRPr dirty="0"/>
          </a:p>
          <a:p>
            <a:pPr marL="914400" lvl="1" indent="-320040" algn="l" rtl="0">
              <a:spcBef>
                <a:spcPts val="0"/>
              </a:spcBef>
              <a:spcAft>
                <a:spcPts val="0"/>
              </a:spcAft>
              <a:buSzPts val="1440"/>
              <a:buFont typeface="Wingdings" panose="05000000000000000000" pitchFamily="2" charset="2"/>
              <a:buChar char="Ø"/>
            </a:pPr>
            <a:r>
              <a:rPr lang="en-IN" dirty="0"/>
              <a:t>719 (26.1%) premolars + 728 (24.3%) molars were non-dental caries</a:t>
            </a:r>
            <a:endParaRPr dirty="0"/>
          </a:p>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Training + Validation Dataset</a:t>
            </a:r>
            <a:endParaRPr sz="2000" dirty="0">
              <a:solidFill>
                <a:schemeClr val="tx2"/>
              </a:solidFill>
              <a:latin typeface="Calibri" panose="020F0502020204030204" pitchFamily="34" charset="0"/>
              <a:cs typeface="Calibri" panose="020F0502020204030204" pitchFamily="34" charset="0"/>
            </a:endParaRPr>
          </a:p>
          <a:p>
            <a:pPr marL="914400" lvl="1" indent="-320040">
              <a:spcBef>
                <a:spcPts val="0"/>
              </a:spcBef>
              <a:buSzPts val="1440"/>
              <a:buFont typeface="Wingdings" panose="05000000000000000000" pitchFamily="2" charset="2"/>
              <a:buChar char="Ø"/>
            </a:pPr>
            <a:r>
              <a:rPr lang="en-IN" dirty="0"/>
              <a:t>1200 dental caries</a:t>
            </a:r>
            <a:endParaRPr dirty="0"/>
          </a:p>
          <a:p>
            <a:pPr marL="914400" lvl="1" indent="-320040">
              <a:spcBef>
                <a:spcPts val="0"/>
              </a:spcBef>
              <a:buSzPts val="1440"/>
              <a:buFont typeface="Wingdings" panose="05000000000000000000" pitchFamily="2" charset="2"/>
              <a:buChar char="Ø"/>
            </a:pPr>
            <a:r>
              <a:rPr lang="en-IN" dirty="0"/>
              <a:t>1200 non-dental caries</a:t>
            </a:r>
            <a:endParaRPr dirty="0"/>
          </a:p>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Test Dataset</a:t>
            </a:r>
            <a:endParaRPr sz="2000" dirty="0">
              <a:solidFill>
                <a:schemeClr val="tx2"/>
              </a:solidFill>
              <a:latin typeface="Calibri" panose="020F0502020204030204" pitchFamily="34" charset="0"/>
              <a:cs typeface="Calibri" panose="020F0502020204030204" pitchFamily="34" charset="0"/>
            </a:endParaRPr>
          </a:p>
          <a:p>
            <a:pPr marL="914400" lvl="1" indent="-320040">
              <a:spcBef>
                <a:spcPts val="0"/>
              </a:spcBef>
              <a:buSzPts val="1440"/>
              <a:buFont typeface="Wingdings" panose="05000000000000000000" pitchFamily="2" charset="2"/>
              <a:buChar char="Ø"/>
            </a:pPr>
            <a:r>
              <a:rPr lang="en-IN" dirty="0"/>
              <a:t>300 dental caries</a:t>
            </a:r>
            <a:endParaRPr dirty="0"/>
          </a:p>
          <a:p>
            <a:pPr marL="914400" lvl="1" indent="-320040">
              <a:spcBef>
                <a:spcPts val="0"/>
              </a:spcBef>
              <a:buSzPts val="1440"/>
              <a:buFont typeface="Wingdings" panose="05000000000000000000" pitchFamily="2" charset="2"/>
              <a:buChar char="Ø"/>
            </a:pPr>
            <a:r>
              <a:rPr lang="en-IN" dirty="0"/>
              <a:t>300 non-dental caries</a:t>
            </a:r>
            <a:endParaRPr dirty="0"/>
          </a:p>
          <a:p>
            <a:pPr marL="285750" lvl="0" indent="-285750">
              <a:spcBef>
                <a:spcPct val="0"/>
              </a:spcBef>
              <a:spcAft>
                <a:spcPts val="0"/>
              </a:spcAft>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training dataset was randomly augmented 10 times using </a:t>
            </a:r>
            <a:endParaRPr lang="en-IN" sz="2000" dirty="0" smtClean="0">
              <a:solidFill>
                <a:schemeClr val="tx2"/>
              </a:solidFill>
              <a:latin typeface="Calibri" panose="020F0502020204030204" pitchFamily="34" charset="0"/>
              <a:cs typeface="Calibri" panose="020F0502020204030204" pitchFamily="34" charset="0"/>
            </a:endParaRPr>
          </a:p>
          <a:p>
            <a:pPr marL="0" lvl="0" indent="0">
              <a:spcBef>
                <a:spcPct val="0"/>
              </a:spcBef>
              <a:spcAft>
                <a:spcPts val="0"/>
              </a:spcAft>
              <a:buSzPts val="1440"/>
              <a:buNone/>
            </a:pPr>
            <a:r>
              <a:rPr lang="en-IN" sz="2000" dirty="0" smtClean="0">
                <a:solidFill>
                  <a:schemeClr val="tx2"/>
                </a:solidFill>
                <a:latin typeface="Calibri" panose="020F0502020204030204" pitchFamily="34" charset="0"/>
                <a:cs typeface="Calibri" panose="020F0502020204030204" pitchFamily="34" charset="0"/>
              </a:rPr>
              <a:t>     rotation,  </a:t>
            </a:r>
            <a:r>
              <a:rPr lang="en-IN" sz="2000" dirty="0">
                <a:solidFill>
                  <a:schemeClr val="tx2"/>
                </a:solidFill>
                <a:latin typeface="Calibri" panose="020F0502020204030204" pitchFamily="34" charset="0"/>
                <a:cs typeface="Calibri" panose="020F0502020204030204" pitchFamily="34" charset="0"/>
              </a:rPr>
              <a:t>width and height shifting, zooming, shearing, and </a:t>
            </a:r>
            <a:endParaRPr lang="en-IN" sz="2000" dirty="0" smtClean="0">
              <a:solidFill>
                <a:schemeClr val="tx2"/>
              </a:solidFill>
              <a:latin typeface="Calibri" panose="020F0502020204030204" pitchFamily="34" charset="0"/>
              <a:cs typeface="Calibri" panose="020F0502020204030204" pitchFamily="34" charset="0"/>
            </a:endParaRPr>
          </a:p>
          <a:p>
            <a:pPr marL="0" lvl="0" indent="0">
              <a:spcBef>
                <a:spcPct val="0"/>
              </a:spcBef>
              <a:spcAft>
                <a:spcPts val="0"/>
              </a:spcAft>
              <a:buSzPts val="1440"/>
              <a:buNone/>
            </a:pPr>
            <a:r>
              <a:rPr lang="en-IN" sz="2000" dirty="0">
                <a:solidFill>
                  <a:schemeClr val="tx2"/>
                </a:solidFill>
                <a:latin typeface="Calibri" panose="020F0502020204030204" pitchFamily="34" charset="0"/>
                <a:cs typeface="Calibri" panose="020F0502020204030204" pitchFamily="34" charset="0"/>
              </a:rPr>
              <a:t> </a:t>
            </a:r>
            <a:r>
              <a:rPr lang="en-IN" sz="2000" dirty="0" smtClean="0">
                <a:solidFill>
                  <a:schemeClr val="tx2"/>
                </a:solidFill>
                <a:latin typeface="Calibri" panose="020F0502020204030204" pitchFamily="34" charset="0"/>
                <a:cs typeface="Calibri" panose="020F0502020204030204" pitchFamily="34" charset="0"/>
              </a:rPr>
              <a:t>    </a:t>
            </a:r>
            <a:r>
              <a:rPr lang="en-IN" sz="2000" dirty="0" smtClean="0">
                <a:solidFill>
                  <a:schemeClr val="tx2"/>
                </a:solidFill>
                <a:latin typeface="Calibri" panose="020F0502020204030204" pitchFamily="34" charset="0"/>
                <a:cs typeface="Calibri" panose="020F0502020204030204" pitchFamily="34" charset="0"/>
              </a:rPr>
              <a:t>horizontal </a:t>
            </a:r>
            <a:r>
              <a:rPr lang="en-IN" sz="2000" dirty="0">
                <a:solidFill>
                  <a:schemeClr val="tx2"/>
                </a:solidFill>
                <a:latin typeface="Calibri" panose="020F0502020204030204" pitchFamily="34" charset="0"/>
                <a:cs typeface="Calibri" panose="020F0502020204030204" pitchFamily="34" charset="0"/>
              </a:rPr>
              <a:t>flip</a:t>
            </a:r>
            <a:endParaRPr sz="2000" dirty="0">
              <a:solidFill>
                <a:schemeClr val="tx2"/>
              </a:solidFill>
              <a:latin typeface="Calibri" panose="020F0502020204030204" pitchFamily="34" charset="0"/>
              <a:cs typeface="Calibri" panose="020F0502020204030204" pitchFamily="34" charset="0"/>
            </a:endParaRPr>
          </a:p>
          <a:p>
            <a:pPr marL="457200" lvl="0" indent="-320040" algn="l" rtl="0">
              <a:spcBef>
                <a:spcPts val="750"/>
              </a:spcBef>
              <a:spcAft>
                <a:spcPts val="0"/>
              </a:spcAft>
              <a:buSzPts val="1440"/>
              <a:buChar char="●"/>
            </a:pPr>
            <a:r>
              <a:rPr lang="en-IN" dirty="0" smtClean="0"/>
              <a:t>Three </a:t>
            </a:r>
            <a:r>
              <a:rPr lang="en-IN" dirty="0"/>
              <a:t>Models were trained,</a:t>
            </a:r>
            <a:endParaRPr dirty="0"/>
          </a:p>
          <a:p>
            <a:pPr marL="914400" lvl="1" indent="-320040" algn="l" rtl="0">
              <a:spcBef>
                <a:spcPts val="0"/>
              </a:spcBef>
              <a:spcAft>
                <a:spcPts val="0"/>
              </a:spcAft>
              <a:buSzPts val="1440"/>
              <a:buFont typeface="Wingdings" panose="05000000000000000000" pitchFamily="2" charset="2"/>
              <a:buChar char="Ø"/>
            </a:pPr>
            <a:r>
              <a:rPr lang="en-IN" sz="1600" dirty="0"/>
              <a:t>For molar images</a:t>
            </a:r>
            <a:endParaRPr sz="1600" dirty="0"/>
          </a:p>
          <a:p>
            <a:pPr marL="914400" lvl="1" indent="-320040" algn="l" rtl="0">
              <a:spcBef>
                <a:spcPts val="0"/>
              </a:spcBef>
              <a:spcAft>
                <a:spcPts val="0"/>
              </a:spcAft>
              <a:buSzPts val="1440"/>
              <a:buFont typeface="Wingdings" panose="05000000000000000000" pitchFamily="2" charset="2"/>
              <a:buChar char="Ø"/>
            </a:pPr>
            <a:r>
              <a:rPr lang="en-IN" sz="1600" dirty="0"/>
              <a:t>For premolar images</a:t>
            </a:r>
            <a:endParaRPr sz="1600" dirty="0"/>
          </a:p>
          <a:p>
            <a:pPr marL="914400" lvl="1" indent="-320040" algn="l" rtl="0">
              <a:spcBef>
                <a:spcPts val="0"/>
              </a:spcBef>
              <a:spcAft>
                <a:spcPts val="0"/>
              </a:spcAft>
              <a:buSzPts val="1440"/>
              <a:buFont typeface="Wingdings" panose="05000000000000000000" pitchFamily="2" charset="2"/>
              <a:buChar char="Ø"/>
            </a:pPr>
            <a:r>
              <a:rPr lang="en-IN" sz="1600" dirty="0"/>
              <a:t>For </a:t>
            </a:r>
            <a:r>
              <a:rPr lang="en-IN" sz="1600" dirty="0" err="1"/>
              <a:t>molar+premolar</a:t>
            </a:r>
            <a:r>
              <a:rPr lang="en-IN" sz="1600" dirty="0"/>
              <a:t> images.</a:t>
            </a:r>
            <a:endParaRPr sz="1600" dirty="0"/>
          </a:p>
        </p:txBody>
      </p:sp>
      <p:pic>
        <p:nvPicPr>
          <p:cNvPr id="166" name="Google Shape;166;p23"/>
          <p:cNvPicPr preferRelativeResize="0"/>
          <p:nvPr/>
        </p:nvPicPr>
        <p:blipFill rotWithShape="1">
          <a:blip r:embed="rId5">
            <a:alphaModFix/>
          </a:blip>
          <a:srcRect/>
          <a:stretch/>
        </p:blipFill>
        <p:spPr>
          <a:xfrm>
            <a:off x="7600320" y="1586075"/>
            <a:ext cx="1543680" cy="254376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875"/>
    </mc:Choice>
    <mc:Fallback>
      <p:transition spd="slow" advTm="13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p:nvPr/>
        </p:nvSpPr>
        <p:spPr>
          <a:xfrm>
            <a:off x="368000" y="538925"/>
            <a:ext cx="8520000" cy="1925100"/>
          </a:xfrm>
          <a:prstGeom prst="rect">
            <a:avLst/>
          </a:prstGeom>
          <a:noFill/>
          <a:ln>
            <a:noFill/>
          </a:ln>
        </p:spPr>
        <p:txBody>
          <a:bodyPr spcFirstLastPara="1" wrap="square" lIns="91425" tIns="91425" rIns="91425" bIns="91425" anchor="t" anchorCtr="0">
            <a:noAutofit/>
          </a:bodyPr>
          <a:lstStyle/>
          <a:p>
            <a:pPr marL="285750" marR="0" indent="-285750" defTabSz="342900">
              <a:lnSpc>
                <a:spcPct val="100000"/>
              </a:lnSpc>
              <a:spcBef>
                <a:spcPct val="0"/>
              </a:spcBef>
              <a:buClr>
                <a:schemeClr val="bg2">
                  <a:lumMod val="40000"/>
                  <a:lumOff val="60000"/>
                </a:schemeClr>
              </a:buClr>
              <a:buSzPts val="1440"/>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sym typeface="Century Gothic"/>
              </a:rPr>
              <a:t>A pre-trained </a:t>
            </a:r>
            <a:r>
              <a:rPr lang="en-IN" sz="2000" dirty="0" err="1">
                <a:solidFill>
                  <a:schemeClr val="tx2"/>
                </a:solidFill>
                <a:latin typeface="Calibri" panose="020F0502020204030204" pitchFamily="34" charset="0"/>
                <a:ea typeface="+mj-ea"/>
                <a:cs typeface="Calibri" panose="020F0502020204030204" pitchFamily="34" charset="0"/>
                <a:sym typeface="Century Gothic"/>
              </a:rPr>
              <a:t>GoogLeNet</a:t>
            </a:r>
            <a:r>
              <a:rPr lang="en-IN" sz="2000" dirty="0">
                <a:solidFill>
                  <a:schemeClr val="tx2"/>
                </a:solidFill>
                <a:latin typeface="Calibri" panose="020F0502020204030204" pitchFamily="34" charset="0"/>
                <a:ea typeface="+mj-ea"/>
                <a:cs typeface="Calibri" panose="020F0502020204030204" pitchFamily="34" charset="0"/>
                <a:sym typeface="Century Gothic"/>
              </a:rPr>
              <a:t> Inception v3 CNN network was used for </a:t>
            </a:r>
            <a:r>
              <a:rPr lang="en-IN" sz="2000" dirty="0" err="1">
                <a:solidFill>
                  <a:schemeClr val="tx2"/>
                </a:solidFill>
                <a:latin typeface="Calibri" panose="020F0502020204030204" pitchFamily="34" charset="0"/>
                <a:ea typeface="+mj-ea"/>
                <a:cs typeface="Calibri" panose="020F0502020204030204" pitchFamily="34" charset="0"/>
                <a:sym typeface="Century Gothic"/>
              </a:rPr>
              <a:t>preprocessing</a:t>
            </a:r>
            <a:r>
              <a:rPr lang="en-IN" sz="2000" dirty="0">
                <a:solidFill>
                  <a:schemeClr val="tx2"/>
                </a:solidFill>
                <a:latin typeface="Calibri" panose="020F0502020204030204" pitchFamily="34" charset="0"/>
                <a:ea typeface="+mj-ea"/>
                <a:cs typeface="Calibri" panose="020F0502020204030204" pitchFamily="34" charset="0"/>
                <a:sym typeface="Century Gothic"/>
              </a:rPr>
              <a:t>, and the datasets were trained using transfer learning.</a:t>
            </a:r>
            <a:endParaRPr sz="2000" dirty="0">
              <a:solidFill>
                <a:schemeClr val="tx2"/>
              </a:solidFill>
              <a:latin typeface="Calibri" panose="020F0502020204030204" pitchFamily="34" charset="0"/>
              <a:ea typeface="+mj-ea"/>
              <a:cs typeface="Calibri" panose="020F0502020204030204" pitchFamily="34" charset="0"/>
              <a:sym typeface="Century Gothic"/>
            </a:endParaRPr>
          </a:p>
          <a:p>
            <a:pPr marL="285750" marR="0" indent="-285750" defTabSz="342900">
              <a:lnSpc>
                <a:spcPct val="100000"/>
              </a:lnSpc>
              <a:spcBef>
                <a:spcPct val="0"/>
              </a:spcBef>
              <a:buClr>
                <a:schemeClr val="bg2">
                  <a:lumMod val="40000"/>
                  <a:lumOff val="60000"/>
                </a:schemeClr>
              </a:buClr>
              <a:buSzPts val="1440"/>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sym typeface="Century Gothic"/>
              </a:rPr>
              <a:t>The inception v3 architecture consists of 22 deep layers.</a:t>
            </a:r>
            <a:endParaRPr sz="2000" dirty="0">
              <a:solidFill>
                <a:schemeClr val="tx2"/>
              </a:solidFill>
              <a:latin typeface="Calibri" panose="020F0502020204030204" pitchFamily="34" charset="0"/>
              <a:ea typeface="+mj-ea"/>
              <a:cs typeface="Calibri" panose="020F0502020204030204" pitchFamily="34" charset="0"/>
              <a:sym typeface="Century Gothic"/>
            </a:endParaRPr>
          </a:p>
          <a:p>
            <a:pPr marL="285750" marR="0" indent="-285750" defTabSz="342900">
              <a:lnSpc>
                <a:spcPct val="100000"/>
              </a:lnSpc>
              <a:spcBef>
                <a:spcPct val="0"/>
              </a:spcBef>
              <a:buClr>
                <a:schemeClr val="bg2">
                  <a:lumMod val="40000"/>
                  <a:lumOff val="60000"/>
                </a:schemeClr>
              </a:buClr>
              <a:buSzPts val="1440"/>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sym typeface="Century Gothic"/>
              </a:rPr>
              <a:t>A total of 9 inception modules were used, including two fully connected layers, and </a:t>
            </a:r>
            <a:r>
              <a:rPr lang="en-IN" sz="2000" dirty="0" err="1">
                <a:solidFill>
                  <a:schemeClr val="tx2"/>
                </a:solidFill>
                <a:latin typeface="Calibri" panose="020F0502020204030204" pitchFamily="34" charset="0"/>
                <a:ea typeface="+mj-ea"/>
                <a:cs typeface="Calibri" panose="020F0502020204030204" pitchFamily="34" charset="0"/>
                <a:sym typeface="Century Gothic"/>
              </a:rPr>
              <a:t>softmax</a:t>
            </a:r>
            <a:r>
              <a:rPr lang="en-IN" sz="2000" dirty="0">
                <a:solidFill>
                  <a:schemeClr val="tx2"/>
                </a:solidFill>
                <a:latin typeface="Calibri" panose="020F0502020204030204" pitchFamily="34" charset="0"/>
                <a:ea typeface="+mj-ea"/>
                <a:cs typeface="Calibri" panose="020F0502020204030204" pitchFamily="34" charset="0"/>
                <a:sym typeface="Century Gothic"/>
              </a:rPr>
              <a:t> </a:t>
            </a:r>
            <a:r>
              <a:rPr lang="en-IN" sz="2000" dirty="0" smtClean="0">
                <a:solidFill>
                  <a:schemeClr val="tx2"/>
                </a:solidFill>
                <a:latin typeface="Calibri" panose="020F0502020204030204" pitchFamily="34" charset="0"/>
                <a:ea typeface="+mj-ea"/>
                <a:cs typeface="Calibri" panose="020F0502020204030204" pitchFamily="34" charset="0"/>
                <a:sym typeface="Century Gothic"/>
              </a:rPr>
              <a:t>functions.</a:t>
            </a:r>
            <a:endParaRPr sz="2000" dirty="0">
              <a:solidFill>
                <a:schemeClr val="tx2"/>
              </a:solidFill>
              <a:latin typeface="Calibri" panose="020F0502020204030204" pitchFamily="34" charset="0"/>
              <a:ea typeface="+mj-ea"/>
              <a:cs typeface="Calibri" panose="020F0502020204030204" pitchFamily="34" charset="0"/>
            </a:endParaRPr>
          </a:p>
        </p:txBody>
      </p:sp>
      <p:pic>
        <p:nvPicPr>
          <p:cNvPr id="172" name="Google Shape;172;p24"/>
          <p:cNvPicPr preferRelativeResize="0"/>
          <p:nvPr/>
        </p:nvPicPr>
        <p:blipFill rotWithShape="1">
          <a:blip r:embed="rId5">
            <a:alphaModFix/>
          </a:blip>
          <a:srcRect/>
          <a:stretch/>
        </p:blipFill>
        <p:spPr>
          <a:xfrm>
            <a:off x="235740" y="2310061"/>
            <a:ext cx="8672039" cy="2535480"/>
          </a:xfrm>
          <a:prstGeom prst="rect">
            <a:avLst/>
          </a:prstGeom>
          <a:noFill/>
          <a:ln>
            <a:noFill/>
          </a:ln>
        </p:spPr>
      </p:pic>
      <p:sp>
        <p:nvSpPr>
          <p:cNvPr id="173" name="Google Shape;173;p24"/>
          <p:cNvSpPr txBox="1">
            <a:spLocks noGrp="1"/>
          </p:cNvSpPr>
          <p:nvPr>
            <p:ph type="title"/>
          </p:nvPr>
        </p:nvSpPr>
        <p:spPr>
          <a:xfrm>
            <a:off x="31176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t>Detection and diagnosis of dental caries</a:t>
            </a:r>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552"/>
    </mc:Choice>
    <mc:Fallback>
      <p:transition spd="slow" advTm="10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437270" y="162849"/>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Results</a:t>
            </a:r>
            <a:endParaRPr dirty="0"/>
          </a:p>
        </p:txBody>
      </p:sp>
      <p:sp>
        <p:nvSpPr>
          <p:cNvPr id="179" name="Google Shape;179;p25"/>
          <p:cNvSpPr txBox="1">
            <a:spLocks noGrp="1"/>
          </p:cNvSpPr>
          <p:nvPr>
            <p:ph type="body" idx="1"/>
          </p:nvPr>
        </p:nvSpPr>
        <p:spPr>
          <a:xfrm>
            <a:off x="311750" y="3278175"/>
            <a:ext cx="8520000" cy="1865400"/>
          </a:xfrm>
          <a:prstGeom prst="rect">
            <a:avLst/>
          </a:prstGeom>
        </p:spPr>
        <p:txBody>
          <a:bodyPr spcFirstLastPara="1" wrap="square" lIns="0" tIns="0" rIns="0" bIns="0" anchor="t" anchorCtr="0">
            <a:noAutofit/>
          </a:bodyPr>
          <a:lstStyle/>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Because the treatment process of dental caries is irreversible, specificity is considered to be a more important factor in diagnosing dental caries than accuracy and/or sensitivity.</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present study demonstrated that the accuracy </a:t>
            </a:r>
            <a:r>
              <a:rPr lang="en-IN" sz="2000" dirty="0" smtClean="0">
                <a:solidFill>
                  <a:schemeClr val="tx2"/>
                </a:solidFill>
                <a:latin typeface="Calibri" panose="020F0502020204030204" pitchFamily="34" charset="0"/>
                <a:cs typeface="Calibri" panose="020F0502020204030204" pitchFamily="34" charset="0"/>
              </a:rPr>
              <a:t>difference between </a:t>
            </a:r>
            <a:r>
              <a:rPr lang="en-IN" sz="2000" dirty="0">
                <a:solidFill>
                  <a:schemeClr val="tx2"/>
                </a:solidFill>
                <a:latin typeface="Calibri" panose="020F0502020204030204" pitchFamily="34" charset="0"/>
                <a:cs typeface="Calibri" panose="020F0502020204030204" pitchFamily="34" charset="0"/>
              </a:rPr>
              <a:t>premolars and the molar was only 1%, but the specificity of diagnosis of premolars was higher by 10% than that of molars.</a:t>
            </a:r>
            <a:endParaRPr sz="2000" dirty="0">
              <a:solidFill>
                <a:schemeClr val="tx2"/>
              </a:solidFill>
              <a:latin typeface="Calibri" panose="020F0502020204030204" pitchFamily="34" charset="0"/>
              <a:cs typeface="Calibri" panose="020F0502020204030204" pitchFamily="34" charset="0"/>
            </a:endParaRPr>
          </a:p>
        </p:txBody>
      </p:sp>
      <p:pic>
        <p:nvPicPr>
          <p:cNvPr id="180" name="Google Shape;180;p25"/>
          <p:cNvPicPr preferRelativeResize="0"/>
          <p:nvPr/>
        </p:nvPicPr>
        <p:blipFill>
          <a:blip r:embed="rId5">
            <a:alphaModFix/>
          </a:blip>
          <a:stretch>
            <a:fillRect/>
          </a:stretch>
        </p:blipFill>
        <p:spPr>
          <a:xfrm>
            <a:off x="2520778" y="162849"/>
            <a:ext cx="4224109" cy="3078788"/>
          </a:xfrm>
          <a:prstGeom prst="rect">
            <a:avLst/>
          </a:prstGeom>
          <a:noFill/>
          <a:ln>
            <a:noFill/>
          </a:ln>
        </p:spPr>
      </p:pic>
      <p:sp>
        <p:nvSpPr>
          <p:cNvPr id="2" name="TextBox 1"/>
          <p:cNvSpPr txBox="1"/>
          <p:nvPr/>
        </p:nvSpPr>
        <p:spPr>
          <a:xfrm>
            <a:off x="7142205" y="1458097"/>
            <a:ext cx="1459054" cy="646331"/>
          </a:xfrm>
          <a:prstGeom prst="rect">
            <a:avLst/>
          </a:prstGeom>
          <a:noFill/>
        </p:spPr>
        <p:txBody>
          <a:bodyPr wrap="none" rtlCol="0">
            <a:spAutoFit/>
          </a:bodyPr>
          <a:lstStyle/>
          <a:p>
            <a:r>
              <a:rPr lang="en-US" dirty="0" smtClean="0"/>
              <a:t>Specificity=</a:t>
            </a:r>
          </a:p>
          <a:p>
            <a:r>
              <a:rPr lang="en-US" dirty="0" smtClean="0"/>
              <a:t>TN/(TN+FP)</a:t>
            </a:r>
            <a:endParaRPr lang="en-IN"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162"/>
    </mc:Choice>
    <mc:Fallback>
      <p:transition spd="slow" advTm="67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9F05-0970-4D32-94B1-9F014B2F7590}"/>
              </a:ext>
            </a:extLst>
          </p:cNvPr>
          <p:cNvSpPr>
            <a:spLocks noGrp="1"/>
          </p:cNvSpPr>
          <p:nvPr>
            <p:ph type="title"/>
          </p:nvPr>
        </p:nvSpPr>
        <p:spPr/>
        <p:txBody>
          <a:bodyPr/>
          <a:lstStyle/>
          <a:p>
            <a:pPr algn="ctr"/>
            <a:r>
              <a:rPr lang="en-IN" dirty="0"/>
              <a:t>Application 4</a:t>
            </a:r>
          </a:p>
        </p:txBody>
      </p:sp>
      <p:sp>
        <p:nvSpPr>
          <p:cNvPr id="4" name="Rectangle 3">
            <a:extLst>
              <a:ext uri="{FF2B5EF4-FFF2-40B4-BE49-F238E27FC236}">
                <a16:creationId xmlns:a16="http://schemas.microsoft.com/office/drawing/2014/main" id="{8133D971-1995-4EEB-AA10-731F5A2E4B76}"/>
              </a:ext>
            </a:extLst>
          </p:cNvPr>
          <p:cNvSpPr/>
          <p:nvPr/>
        </p:nvSpPr>
        <p:spPr>
          <a:xfrm>
            <a:off x="688932" y="2248585"/>
            <a:ext cx="7628350" cy="584775"/>
          </a:xfrm>
          <a:prstGeom prst="rect">
            <a:avLst/>
          </a:prstGeom>
        </p:spPr>
        <p:txBody>
          <a:bodyPr wrap="square">
            <a:spAutoFit/>
          </a:bodyPr>
          <a:lstStyle/>
          <a:p>
            <a:pPr algn="ctr"/>
            <a:r>
              <a:rPr lang="en-IN" sz="3200" dirty="0"/>
              <a:t>Thorax Disease Diagnosis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80583711"/>
      </p:ext>
    </p:extLst>
  </p:cSld>
  <p:clrMapOvr>
    <a:masterClrMapping/>
  </p:clrMapOvr>
  <mc:AlternateContent xmlns:mc="http://schemas.openxmlformats.org/markup-compatibility/2006">
    <mc:Choice xmlns:p14="http://schemas.microsoft.com/office/powerpoint/2010/main" Requires="p14">
      <p:transition spd="slow" p14:dur="2000" advTm="5025"/>
    </mc:Choice>
    <mc:Fallback>
      <p:transition spd="slow" advTm="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31201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t>Thorax Disease Diagnosis</a:t>
            </a:r>
            <a:endParaRPr/>
          </a:p>
        </p:txBody>
      </p:sp>
      <p:sp>
        <p:nvSpPr>
          <p:cNvPr id="193" name="Google Shape;193;p27"/>
          <p:cNvSpPr txBox="1">
            <a:spLocks noGrp="1"/>
          </p:cNvSpPr>
          <p:nvPr>
            <p:ph type="body" idx="1"/>
          </p:nvPr>
        </p:nvSpPr>
        <p:spPr>
          <a:xfrm>
            <a:off x="311750" y="572400"/>
            <a:ext cx="8520000" cy="4571100"/>
          </a:xfrm>
          <a:prstGeom prst="rect">
            <a:avLst/>
          </a:prstGeom>
        </p:spPr>
        <p:txBody>
          <a:bodyPr spcFirstLastPara="1" wrap="square" lIns="0" tIns="0" rIns="0" bIns="0" anchor="t" anchorCtr="0">
            <a:noAutofit/>
          </a:bodyPr>
          <a:lstStyle/>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In radiology, one of the widely used examinations is chest radiographs. </a:t>
            </a: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They are important for the diagnosis of various diseases associated with high mortality.</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To improve the efficiency of radiologists, </a:t>
            </a:r>
            <a:r>
              <a:rPr lang="en-IN" sz="2000" dirty="0" smtClean="0">
                <a:solidFill>
                  <a:schemeClr val="tx2"/>
                </a:solidFill>
                <a:latin typeface="Calibri" panose="020F0502020204030204" pitchFamily="34" charset="0"/>
                <a:cs typeface="Calibri" panose="020F0502020204030204" pitchFamily="34" charset="0"/>
              </a:rPr>
              <a:t>a </a:t>
            </a:r>
            <a:r>
              <a:rPr lang="en-IN" sz="2000" dirty="0">
                <a:solidFill>
                  <a:schemeClr val="tx2"/>
                </a:solidFill>
                <a:latin typeface="Calibri" panose="020F0502020204030204" pitchFamily="34" charset="0"/>
                <a:cs typeface="Calibri" panose="020F0502020204030204" pitchFamily="34" charset="0"/>
              </a:rPr>
              <a:t>new algorithm is proposed to </a:t>
            </a:r>
            <a:r>
              <a:rPr lang="en-IN" sz="2000" dirty="0" err="1">
                <a:solidFill>
                  <a:schemeClr val="tx2"/>
                </a:solidFill>
                <a:latin typeface="Calibri" panose="020F0502020204030204" pitchFamily="34" charset="0"/>
                <a:cs typeface="Calibri" panose="020F0502020204030204" pitchFamily="34" charset="0"/>
              </a:rPr>
              <a:t>preprocess</a:t>
            </a:r>
            <a:r>
              <a:rPr lang="en-IN" sz="2000" dirty="0">
                <a:solidFill>
                  <a:schemeClr val="tx2"/>
                </a:solidFill>
                <a:latin typeface="Calibri" panose="020F0502020204030204" pitchFamily="34" charset="0"/>
                <a:cs typeface="Calibri" panose="020F0502020204030204" pitchFamily="34" charset="0"/>
              </a:rPr>
              <a:t> the thorax (chest) radiographic images and filter out the images taken from healthy persons. Only those images suspected abnormal will be further checked by doctors.</a:t>
            </a:r>
            <a:endParaRPr sz="2000" dirty="0">
              <a:solidFill>
                <a:schemeClr val="tx2"/>
              </a:solidFill>
              <a:latin typeface="Calibri" panose="020F0502020204030204" pitchFamily="34" charset="0"/>
              <a:cs typeface="Calibri" panose="020F0502020204030204" pitchFamily="34" charset="0"/>
            </a:endParaRPr>
          </a:p>
          <a:p>
            <a:pPr marL="0" lvl="0" indent="0" algn="l" rtl="0">
              <a:spcBef>
                <a:spcPts val="750"/>
              </a:spcBef>
              <a:spcAft>
                <a:spcPts val="0"/>
              </a:spcAft>
              <a:buNone/>
            </a:pPr>
            <a:r>
              <a:rPr lang="en-IN" sz="2000" dirty="0">
                <a:latin typeface="Calibri" panose="020F0502020204030204" pitchFamily="34" charset="0"/>
                <a:cs typeface="Calibri" panose="020F0502020204030204" pitchFamily="34" charset="0"/>
              </a:rPr>
              <a:t>PROPOSED FRAMEWORK:</a:t>
            </a:r>
            <a:endParaRPr sz="2000" dirty="0">
              <a:latin typeface="Calibri" panose="020F0502020204030204" pitchFamily="34" charset="0"/>
              <a:cs typeface="Calibri" panose="020F0502020204030204" pitchFamily="34" charset="0"/>
            </a:endParaRPr>
          </a:p>
          <a:p>
            <a:pPr marL="0" lvl="0" indent="0" algn="l" rtl="0">
              <a:spcBef>
                <a:spcPts val="750"/>
              </a:spcBef>
              <a:spcAft>
                <a:spcPts val="0"/>
              </a:spcAft>
              <a:buNone/>
            </a:pPr>
            <a:endParaRPr dirty="0"/>
          </a:p>
          <a:p>
            <a:pPr marL="0" lvl="0" indent="0" algn="l" rtl="0">
              <a:spcBef>
                <a:spcPts val="750"/>
              </a:spcBef>
              <a:spcAft>
                <a:spcPts val="0"/>
              </a:spcAft>
              <a:buNone/>
            </a:pPr>
            <a:endParaRPr dirty="0"/>
          </a:p>
          <a:p>
            <a:pPr marL="0" lvl="0" indent="0" algn="l" rtl="0">
              <a:spcBef>
                <a:spcPts val="750"/>
              </a:spcBef>
              <a:spcAft>
                <a:spcPts val="0"/>
              </a:spcAft>
              <a:buNone/>
            </a:pPr>
            <a:endParaRPr dirty="0"/>
          </a:p>
          <a:p>
            <a:pPr marL="457200" lvl="0" indent="-320040" algn="l" rtl="0">
              <a:spcBef>
                <a:spcPts val="750"/>
              </a:spcBef>
              <a:spcAft>
                <a:spcPts val="0"/>
              </a:spcAft>
              <a:buSzPts val="1440"/>
              <a:buFont typeface="Wingdings" panose="05000000000000000000" pitchFamily="2" charset="2"/>
              <a:buChar char="Ø"/>
            </a:pPr>
            <a:r>
              <a:rPr lang="en-IN" sz="2000" dirty="0">
                <a:solidFill>
                  <a:schemeClr val="tx2"/>
                </a:solidFill>
                <a:latin typeface="Calibri" panose="020F0502020204030204" pitchFamily="34" charset="0"/>
                <a:cs typeface="Calibri" panose="020F0502020204030204" pitchFamily="34" charset="0"/>
              </a:rPr>
              <a:t>First, image alignment is performed and then the dataset is enlarged using a technique called Scale Space Theory (SST). After that the dataset is augmented by cropping, flipping and rotating. </a:t>
            </a:r>
            <a:endParaRPr sz="2000" dirty="0">
              <a:solidFill>
                <a:schemeClr val="tx2"/>
              </a:solidFill>
              <a:latin typeface="Calibri" panose="020F0502020204030204" pitchFamily="34" charset="0"/>
              <a:cs typeface="Calibri" panose="020F0502020204030204" pitchFamily="34" charset="0"/>
            </a:endParaRPr>
          </a:p>
        </p:txBody>
      </p:sp>
      <p:pic>
        <p:nvPicPr>
          <p:cNvPr id="194" name="Google Shape;194;p27"/>
          <p:cNvPicPr preferRelativeResize="0"/>
          <p:nvPr/>
        </p:nvPicPr>
        <p:blipFill>
          <a:blip r:embed="rId5">
            <a:alphaModFix/>
          </a:blip>
          <a:stretch>
            <a:fillRect/>
          </a:stretch>
        </p:blipFill>
        <p:spPr>
          <a:xfrm>
            <a:off x="261775" y="3188052"/>
            <a:ext cx="8569975" cy="8181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46"/>
    </mc:Choice>
    <mc:Fallback>
      <p:transition spd="slow" advTm="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p:nvPr>
        </p:nvSpPr>
        <p:spPr>
          <a:xfrm>
            <a:off x="457200" y="2446755"/>
            <a:ext cx="8520120" cy="572400"/>
          </a:xfrm>
        </p:spPr>
        <p:txBody>
          <a:bodyPr/>
          <a:lstStyle/>
          <a:p>
            <a:r>
              <a:rPr lang="en-US" sz="2000" dirty="0" smtClean="0"/>
              <a:t>In a typical application of CNNs the entire input image is mapped onto a class label and trained by Supervised Learning</a:t>
            </a:r>
          </a:p>
          <a:p>
            <a:endParaRPr lang="en-US" sz="2000" dirty="0" smtClean="0"/>
          </a:p>
          <a:p>
            <a:r>
              <a:rPr lang="en-US" sz="2000" dirty="0" smtClean="0"/>
              <a:t>But some image processing applications  require both classification and localization. </a:t>
            </a:r>
          </a:p>
          <a:p>
            <a:endParaRPr lang="en-US" sz="2000" dirty="0" smtClean="0"/>
          </a:p>
          <a:p>
            <a:r>
              <a:rPr lang="en-US" sz="2000" dirty="0" smtClean="0"/>
              <a:t>In an extreme case, every pixel needs to be given a class label.</a:t>
            </a:r>
          </a:p>
          <a:p>
            <a:endParaRPr lang="en-US" sz="2000" dirty="0" smtClean="0"/>
          </a:p>
          <a:p>
            <a:r>
              <a:rPr lang="en-US" sz="2000" dirty="0" smtClean="0"/>
              <a:t>The application developed by </a:t>
            </a:r>
            <a:r>
              <a:rPr lang="en-US" sz="2000" dirty="0" err="1" smtClean="0"/>
              <a:t>Ciresan</a:t>
            </a:r>
            <a:r>
              <a:rPr lang="en-US" sz="2000" dirty="0" smtClean="0"/>
              <a:t> et al, NIPS (2012) takes the SLIDING WINDOW approach.</a:t>
            </a:r>
          </a:p>
          <a:p>
            <a:endParaRPr lang="en-US" dirty="0"/>
          </a:p>
          <a:p>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342255542"/>
      </p:ext>
    </p:extLst>
  </p:cSld>
  <p:clrMapOvr>
    <a:masterClrMapping/>
  </p:clrMapOvr>
  <mc:AlternateContent xmlns:mc="http://schemas.openxmlformats.org/markup-compatibility/2006">
    <mc:Choice xmlns:p14="http://schemas.microsoft.com/office/powerpoint/2010/main" Requires="p14">
      <p:transition spd="slow" p14:dur="2000" advTm="79021"/>
    </mc:Choice>
    <mc:Fallback>
      <p:transition spd="slow" advTm="79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body" idx="1"/>
          </p:nvPr>
        </p:nvSpPr>
        <p:spPr>
          <a:xfrm>
            <a:off x="311750" y="572398"/>
            <a:ext cx="8520000" cy="3996000"/>
          </a:xfrm>
          <a:prstGeom prst="rect">
            <a:avLst/>
          </a:prstGeom>
        </p:spPr>
        <p:txBody>
          <a:bodyPr spcFirstLastPara="1" wrap="square" lIns="0" tIns="0" rIns="0" bIns="0" anchor="t" anchorCtr="0">
            <a:noAutofit/>
          </a:bodyPr>
          <a:lstStyle/>
          <a:p>
            <a:pPr marL="0" lvl="0" indent="0" algn="l" rtl="0">
              <a:spcBef>
                <a:spcPts val="750"/>
              </a:spcBef>
              <a:spcAft>
                <a:spcPts val="0"/>
              </a:spcAft>
              <a:buNone/>
            </a:pPr>
            <a:endParaRPr dirty="0"/>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dataset consists of 4000 CT images for thorax from 2000 patients.</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Half of the images are from healthy persons and half from unhealthy ones.</a:t>
            </a:r>
            <a:endParaRPr sz="2000" dirty="0">
              <a:solidFill>
                <a:schemeClr val="tx2"/>
              </a:solidFill>
              <a:latin typeface="Calibri" panose="020F0502020204030204" pitchFamily="34" charset="0"/>
              <a:cs typeface="Calibri" panose="020F0502020204030204" pitchFamily="34" charset="0"/>
            </a:endParaRPr>
          </a:p>
          <a:p>
            <a:pPr marL="0" lvl="0" indent="0" algn="l" rtl="0">
              <a:spcBef>
                <a:spcPts val="750"/>
              </a:spcBef>
              <a:spcAft>
                <a:spcPts val="0"/>
              </a:spcAft>
              <a:buNone/>
            </a:pPr>
            <a:endParaRPr dirty="0"/>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Original </a:t>
            </a:r>
            <a:r>
              <a:rPr lang="en-IN" sz="2000" dirty="0">
                <a:latin typeface="Calibri" panose="020F0502020204030204" pitchFamily="34" charset="0"/>
                <a:cs typeface="Calibri" panose="020F0502020204030204" pitchFamily="34" charset="0"/>
              </a:rPr>
              <a:t>Four models were trained</a:t>
            </a: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images without any pre-processing or augmentation. (</a:t>
            </a:r>
            <a:r>
              <a:rPr lang="en-IN" sz="2000" dirty="0" err="1">
                <a:solidFill>
                  <a:schemeClr val="tx2"/>
                </a:solidFill>
                <a:latin typeface="Calibri" panose="020F0502020204030204" pitchFamily="34" charset="0"/>
                <a:cs typeface="Calibri" panose="020F0502020204030204" pitchFamily="34" charset="0"/>
              </a:rPr>
              <a:t>Orig</a:t>
            </a:r>
            <a:r>
              <a:rPr lang="en-IN" sz="2000" dirty="0">
                <a:solidFill>
                  <a:schemeClr val="tx2"/>
                </a:solidFill>
                <a:latin typeface="Calibri" panose="020F0502020204030204" pitchFamily="34" charset="0"/>
                <a:cs typeface="Calibri" panose="020F0502020204030204" pitchFamily="34" charset="0"/>
              </a:rPr>
              <a:t>)</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Original Images with alignment only (Align)</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Original Images with alignment and enlargement using SST. (</a:t>
            </a:r>
            <a:r>
              <a:rPr lang="en-IN" sz="2000" dirty="0" err="1">
                <a:solidFill>
                  <a:schemeClr val="tx2"/>
                </a:solidFill>
                <a:latin typeface="Calibri" panose="020F0502020204030204" pitchFamily="34" charset="0"/>
                <a:cs typeface="Calibri" panose="020F0502020204030204" pitchFamily="34" charset="0"/>
              </a:rPr>
              <a:t>Align+SST</a:t>
            </a:r>
            <a:r>
              <a:rPr lang="en-IN" sz="2000" dirty="0">
                <a:solidFill>
                  <a:schemeClr val="tx2"/>
                </a:solidFill>
                <a:latin typeface="Calibri" panose="020F0502020204030204" pitchFamily="34" charset="0"/>
                <a:cs typeface="Calibri" panose="020F0502020204030204" pitchFamily="34" charset="0"/>
              </a:rPr>
              <a:t>)</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Original Images with alignment, enlargement and data augmentation (</a:t>
            </a:r>
            <a:r>
              <a:rPr lang="en-IN" sz="2000" dirty="0" err="1">
                <a:solidFill>
                  <a:schemeClr val="tx2"/>
                </a:solidFill>
                <a:latin typeface="Calibri" panose="020F0502020204030204" pitchFamily="34" charset="0"/>
                <a:cs typeface="Calibri" panose="020F0502020204030204" pitchFamily="34" charset="0"/>
              </a:rPr>
              <a:t>Align+SST+DataAug</a:t>
            </a:r>
            <a:r>
              <a:rPr lang="en-IN" sz="2000" dirty="0">
                <a:solidFill>
                  <a:schemeClr val="tx2"/>
                </a:solidFill>
                <a:latin typeface="Calibri" panose="020F0502020204030204" pitchFamily="34" charset="0"/>
                <a:cs typeface="Calibri" panose="020F0502020204030204" pitchFamily="34" charset="0"/>
              </a:rPr>
              <a:t>)</a:t>
            </a:r>
            <a:endParaRPr sz="2000" dirty="0">
              <a:solidFill>
                <a:schemeClr val="tx2"/>
              </a:solidFill>
              <a:latin typeface="Calibri" panose="020F0502020204030204" pitchFamily="34" charset="0"/>
              <a:cs typeface="Calibri" panose="020F0502020204030204" pitchFamily="34" charset="0"/>
            </a:endParaRPr>
          </a:p>
        </p:txBody>
      </p:sp>
      <p:sp>
        <p:nvSpPr>
          <p:cNvPr id="200" name="Google Shape;200;p28"/>
          <p:cNvSpPr txBox="1">
            <a:spLocks noGrp="1"/>
          </p:cNvSpPr>
          <p:nvPr>
            <p:ph type="title"/>
          </p:nvPr>
        </p:nvSpPr>
        <p:spPr>
          <a:xfrm>
            <a:off x="31201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Thorax Disease Diagnosis</a:t>
            </a:r>
            <a:endParaRPr dirty="0"/>
          </a:p>
        </p:txBody>
      </p:sp>
      <p:pic>
        <p:nvPicPr>
          <p:cNvPr id="201" name="Google Shape;201;p28"/>
          <p:cNvPicPr preferRelativeResize="0"/>
          <p:nvPr/>
        </p:nvPicPr>
        <p:blipFill rotWithShape="1">
          <a:blip r:embed="rId5">
            <a:alphaModFix/>
          </a:blip>
          <a:srcRect/>
          <a:stretch/>
        </p:blipFill>
        <p:spPr>
          <a:xfrm>
            <a:off x="5107187" y="3496290"/>
            <a:ext cx="1193040" cy="1164600"/>
          </a:xfrm>
          <a:prstGeom prst="rect">
            <a:avLst/>
          </a:prstGeom>
          <a:noFill/>
          <a:ln>
            <a:noFill/>
          </a:ln>
        </p:spPr>
      </p:pic>
      <p:pic>
        <p:nvPicPr>
          <p:cNvPr id="202" name="Google Shape;202;p28"/>
          <p:cNvPicPr preferRelativeResize="0"/>
          <p:nvPr/>
        </p:nvPicPr>
        <p:blipFill rotWithShape="1">
          <a:blip r:embed="rId6">
            <a:alphaModFix/>
          </a:blip>
          <a:srcRect/>
          <a:stretch/>
        </p:blipFill>
        <p:spPr>
          <a:xfrm>
            <a:off x="7520760" y="3447042"/>
            <a:ext cx="1193040" cy="1042560"/>
          </a:xfrm>
          <a:prstGeom prst="rect">
            <a:avLst/>
          </a:prstGeom>
          <a:noFill/>
          <a:ln>
            <a:noFill/>
          </a:ln>
        </p:spPr>
      </p:pic>
      <p:sp>
        <p:nvSpPr>
          <p:cNvPr id="203" name="Google Shape;203;p28"/>
          <p:cNvSpPr/>
          <p:nvPr/>
        </p:nvSpPr>
        <p:spPr>
          <a:xfrm>
            <a:off x="5107187" y="4660890"/>
            <a:ext cx="1695600" cy="34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1200" b="0" i="0" u="none" strike="noStrike" cap="none" dirty="0">
                <a:solidFill>
                  <a:srgbClr val="FFFFFF"/>
                </a:solidFill>
                <a:latin typeface="Arial"/>
                <a:ea typeface="Arial"/>
                <a:cs typeface="Arial"/>
                <a:sym typeface="Arial"/>
              </a:rPr>
              <a:t>Healthy person</a:t>
            </a:r>
            <a:endParaRPr sz="1200" b="0" i="0" u="none" strike="noStrike" cap="none" dirty="0">
              <a:solidFill>
                <a:srgbClr val="FFFFFF"/>
              </a:solidFill>
              <a:latin typeface="Arial"/>
              <a:ea typeface="Arial"/>
              <a:cs typeface="Arial"/>
              <a:sym typeface="Arial"/>
            </a:endParaRPr>
          </a:p>
        </p:txBody>
      </p:sp>
      <p:sp>
        <p:nvSpPr>
          <p:cNvPr id="204" name="Google Shape;204;p28"/>
          <p:cNvSpPr/>
          <p:nvPr/>
        </p:nvSpPr>
        <p:spPr>
          <a:xfrm>
            <a:off x="7462080" y="4487040"/>
            <a:ext cx="1695600" cy="34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1200" b="0" i="0" u="none" strike="noStrike" cap="none">
                <a:solidFill>
                  <a:srgbClr val="FFFFFF"/>
                </a:solidFill>
                <a:latin typeface="Arial"/>
                <a:ea typeface="Arial"/>
                <a:cs typeface="Arial"/>
                <a:sym typeface="Arial"/>
              </a:rPr>
              <a:t>Unhealthy person</a:t>
            </a:r>
            <a:endParaRPr sz="1200" b="0" i="0" u="none" strike="noStrike" cap="none">
              <a:solidFill>
                <a:srgbClr val="FFFFFF"/>
              </a:solidFill>
              <a:latin typeface="Arial"/>
              <a:ea typeface="Arial"/>
              <a:cs typeface="Arial"/>
              <a:sym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411"/>
    </mc:Choice>
    <mc:Fallback>
      <p:transition spd="slow" advTm="155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p:nvPr/>
        </p:nvSpPr>
        <p:spPr>
          <a:xfrm>
            <a:off x="312000" y="573475"/>
            <a:ext cx="8520000" cy="3996000"/>
          </a:xfrm>
          <a:prstGeom prst="rect">
            <a:avLst/>
          </a:prstGeom>
          <a:noFill/>
          <a:ln>
            <a:noFill/>
          </a:ln>
        </p:spPr>
        <p:txBody>
          <a:bodyPr spcFirstLastPara="1" wrap="square" lIns="91425" tIns="91425" rIns="91425" bIns="91425" anchor="t" anchorCtr="0">
            <a:noAutofit/>
          </a:bodyPr>
          <a:lstStyle/>
          <a:p>
            <a:pPr marL="0" lvl="0" indent="0" algn="l" rtl="0">
              <a:spcBef>
                <a:spcPts val="750"/>
              </a:spcBef>
              <a:spcAft>
                <a:spcPts val="0"/>
              </a:spcAft>
              <a:buNone/>
            </a:pPr>
            <a:r>
              <a:rPr lang="en-IN" sz="1500" dirty="0">
                <a:solidFill>
                  <a:schemeClr val="lt1"/>
                </a:solidFill>
                <a:latin typeface="Century Gothic"/>
                <a:ea typeface="Century Gothic"/>
                <a:cs typeface="Century Gothic"/>
                <a:sym typeface="Century Gothic"/>
              </a:rPr>
              <a:t>NETWORK ARCHITECTURE:</a:t>
            </a:r>
            <a:endParaRPr sz="1500" dirty="0">
              <a:solidFill>
                <a:schemeClr val="lt1"/>
              </a:solidFill>
              <a:latin typeface="Century Gothic"/>
              <a:ea typeface="Century Gothic"/>
              <a:cs typeface="Century Gothic"/>
              <a:sym typeface="Century Gothic"/>
            </a:endParaRPr>
          </a:p>
          <a:p>
            <a:pPr marL="0" lvl="0" indent="0" algn="l" rtl="0">
              <a:spcBef>
                <a:spcPts val="750"/>
              </a:spcBef>
              <a:spcAft>
                <a:spcPts val="0"/>
              </a:spcAft>
              <a:buNone/>
            </a:pPr>
            <a:endParaRPr sz="1500" dirty="0">
              <a:solidFill>
                <a:schemeClr val="lt1"/>
              </a:solidFill>
              <a:latin typeface="Century Gothic"/>
              <a:ea typeface="Century Gothic"/>
              <a:cs typeface="Century Gothic"/>
              <a:sym typeface="Century Gothic"/>
            </a:endParaRPr>
          </a:p>
          <a:p>
            <a:pPr marL="0" marR="0" lvl="0" indent="0" algn="l" rtl="0">
              <a:lnSpc>
                <a:spcPct val="100000"/>
              </a:lnSpc>
              <a:spcBef>
                <a:spcPts val="1599"/>
              </a:spcBef>
              <a:spcAft>
                <a:spcPts val="0"/>
              </a:spcAft>
              <a:buNone/>
            </a:pPr>
            <a:endParaRPr sz="1500" dirty="0">
              <a:solidFill>
                <a:schemeClr val="lt1"/>
              </a:solidFill>
              <a:latin typeface="Century Gothic"/>
              <a:ea typeface="Century Gothic"/>
              <a:cs typeface="Century Gothic"/>
              <a:sym typeface="Century Gothic"/>
            </a:endParaRPr>
          </a:p>
          <a:p>
            <a:pPr marL="0" marR="0" lvl="0" indent="0" algn="l" rtl="0">
              <a:lnSpc>
                <a:spcPct val="100000"/>
              </a:lnSpc>
              <a:spcBef>
                <a:spcPts val="1599"/>
              </a:spcBef>
              <a:spcAft>
                <a:spcPts val="0"/>
              </a:spcAft>
              <a:buNone/>
            </a:pPr>
            <a:endParaRPr sz="1500" dirty="0">
              <a:solidFill>
                <a:schemeClr val="lt1"/>
              </a:solidFill>
              <a:latin typeface="Century Gothic"/>
              <a:ea typeface="Century Gothic"/>
              <a:cs typeface="Century Gothic"/>
              <a:sym typeface="Century Gothic"/>
            </a:endParaRPr>
          </a:p>
          <a:p>
            <a:pPr marL="0" marR="0" lvl="0" indent="0" algn="l" rtl="0">
              <a:lnSpc>
                <a:spcPct val="100000"/>
              </a:lnSpc>
              <a:spcBef>
                <a:spcPts val="1599"/>
              </a:spcBef>
              <a:spcAft>
                <a:spcPts val="0"/>
              </a:spcAft>
              <a:buNone/>
            </a:pPr>
            <a:endParaRPr sz="1500" dirty="0">
              <a:solidFill>
                <a:schemeClr val="lt1"/>
              </a:solidFill>
              <a:latin typeface="Century Gothic"/>
              <a:ea typeface="Century Gothic"/>
              <a:cs typeface="Century Gothic"/>
              <a:sym typeface="Century Gothic"/>
            </a:endParaRPr>
          </a:p>
          <a:p>
            <a:pPr marL="285750" marR="0" indent="-285750" defTabSz="342900">
              <a:lnSpc>
                <a:spcPct val="100000"/>
              </a:lnSpc>
              <a:spcBef>
                <a:spcPct val="0"/>
              </a:spcBef>
              <a:buClr>
                <a:schemeClr val="bg2">
                  <a:lumMod val="40000"/>
                  <a:lumOff val="60000"/>
                </a:schemeClr>
              </a:buClr>
              <a:buSzPts val="1440"/>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sym typeface="Century Gothic"/>
              </a:rPr>
              <a:t>The architecture contains five convolutional layers (conv 1–5) and three fully connected layers (full 6–8).</a:t>
            </a:r>
            <a:endParaRPr sz="2000" dirty="0">
              <a:solidFill>
                <a:schemeClr val="tx2"/>
              </a:solidFill>
              <a:latin typeface="Calibri" panose="020F0502020204030204" pitchFamily="34" charset="0"/>
              <a:ea typeface="+mj-ea"/>
              <a:cs typeface="Calibri" panose="020F0502020204030204" pitchFamily="34" charset="0"/>
              <a:sym typeface="Century Gothic"/>
            </a:endParaRPr>
          </a:p>
          <a:p>
            <a:pPr marL="285750" marR="0" indent="-285750" defTabSz="342900">
              <a:lnSpc>
                <a:spcPct val="100000"/>
              </a:lnSpc>
              <a:spcBef>
                <a:spcPct val="0"/>
              </a:spcBef>
              <a:buClr>
                <a:schemeClr val="bg2">
                  <a:lumMod val="40000"/>
                  <a:lumOff val="60000"/>
                </a:schemeClr>
              </a:buClr>
              <a:buSzPts val="1440"/>
              <a:buFont typeface="Arial" panose="020B0604020202020204" pitchFamily="34" charset="0"/>
              <a:buChar char="•"/>
            </a:pPr>
            <a:r>
              <a:rPr lang="en-IN" sz="2000" dirty="0">
                <a:solidFill>
                  <a:schemeClr val="tx2"/>
                </a:solidFill>
                <a:latin typeface="Calibri" panose="020F0502020204030204" pitchFamily="34" charset="0"/>
                <a:ea typeface="+mj-ea"/>
                <a:cs typeface="Calibri" panose="020F0502020204030204" pitchFamily="34" charset="0"/>
                <a:sym typeface="Century Gothic"/>
              </a:rPr>
              <a:t>LRN = Local response normalisation.</a:t>
            </a:r>
            <a:endParaRPr sz="2000" dirty="0">
              <a:solidFill>
                <a:schemeClr val="tx2"/>
              </a:solidFill>
              <a:latin typeface="Calibri" panose="020F0502020204030204" pitchFamily="34" charset="0"/>
              <a:ea typeface="+mj-ea"/>
              <a:cs typeface="Calibri" panose="020F0502020204030204" pitchFamily="34" charset="0"/>
              <a:sym typeface="Century Gothic"/>
            </a:endParaRPr>
          </a:p>
          <a:p>
            <a:pPr marL="0" marR="0" lvl="0" indent="0" algn="l" rtl="0">
              <a:lnSpc>
                <a:spcPct val="100000"/>
              </a:lnSpc>
              <a:spcBef>
                <a:spcPts val="1599"/>
              </a:spcBef>
              <a:spcAft>
                <a:spcPts val="0"/>
              </a:spcAft>
              <a:buNone/>
            </a:pPr>
            <a:endParaRPr sz="1800" b="0" i="0" u="none" strike="noStrike" cap="none" dirty="0">
              <a:solidFill>
                <a:srgbClr val="000000"/>
              </a:solidFill>
              <a:latin typeface="Arial"/>
              <a:ea typeface="Arial"/>
              <a:cs typeface="Arial"/>
              <a:sym typeface="Arial"/>
            </a:endParaRPr>
          </a:p>
        </p:txBody>
      </p:sp>
      <p:pic>
        <p:nvPicPr>
          <p:cNvPr id="210" name="Google Shape;210;p29"/>
          <p:cNvPicPr preferRelativeResize="0"/>
          <p:nvPr/>
        </p:nvPicPr>
        <p:blipFill rotWithShape="1">
          <a:blip r:embed="rId5">
            <a:alphaModFix/>
          </a:blip>
          <a:srcRect/>
          <a:stretch/>
        </p:blipFill>
        <p:spPr>
          <a:xfrm>
            <a:off x="129240" y="1313785"/>
            <a:ext cx="8885521" cy="1311840"/>
          </a:xfrm>
          <a:prstGeom prst="rect">
            <a:avLst/>
          </a:prstGeom>
          <a:noFill/>
          <a:ln>
            <a:noFill/>
          </a:ln>
        </p:spPr>
      </p:pic>
      <p:sp>
        <p:nvSpPr>
          <p:cNvPr id="211" name="Google Shape;211;p29"/>
          <p:cNvSpPr txBox="1">
            <a:spLocks noGrp="1"/>
          </p:cNvSpPr>
          <p:nvPr>
            <p:ph type="title"/>
          </p:nvPr>
        </p:nvSpPr>
        <p:spPr>
          <a:xfrm>
            <a:off x="31201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t>Thorax Disease Diagnosis</a:t>
            </a:r>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47"/>
    </mc:Choice>
    <mc:Fallback>
      <p:transition spd="slow" advTm="1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body" idx="1"/>
          </p:nvPr>
        </p:nvSpPr>
        <p:spPr>
          <a:xfrm>
            <a:off x="311750" y="572400"/>
            <a:ext cx="8520000" cy="4571100"/>
          </a:xfrm>
          <a:prstGeom prst="rect">
            <a:avLst/>
          </a:prstGeom>
        </p:spPr>
        <p:txBody>
          <a:bodyPr spcFirstLastPara="1" wrap="square" lIns="0" tIns="0" rIns="0" bIns="0" anchor="t" anchorCtr="0">
            <a:noAutofit/>
          </a:bodyPr>
          <a:lstStyle/>
          <a:p>
            <a:pPr marL="0" lvl="0" indent="0" algn="l" rtl="0">
              <a:spcBef>
                <a:spcPts val="750"/>
              </a:spcBef>
              <a:spcAft>
                <a:spcPts val="0"/>
              </a:spcAft>
              <a:buNone/>
            </a:pPr>
            <a:endParaRPr dirty="0"/>
          </a:p>
          <a:p>
            <a:pPr marL="0" lvl="0" indent="0" algn="l" rtl="0">
              <a:spcBef>
                <a:spcPts val="750"/>
              </a:spcBef>
              <a:spcAft>
                <a:spcPts val="0"/>
              </a:spcAft>
              <a:buNone/>
            </a:pPr>
            <a:r>
              <a:rPr lang="en-IN" dirty="0"/>
              <a:t>RESULT:</a:t>
            </a:r>
            <a:endParaRPr dirty="0"/>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Accuracy = percentage of both healthy and </a:t>
            </a:r>
            <a:br>
              <a:rPr lang="en-IN" sz="2000" dirty="0">
                <a:solidFill>
                  <a:schemeClr val="tx2"/>
                </a:solidFill>
                <a:latin typeface="Calibri" panose="020F0502020204030204" pitchFamily="34" charset="0"/>
                <a:cs typeface="Calibri" panose="020F0502020204030204" pitchFamily="34" charset="0"/>
              </a:rPr>
            </a:br>
            <a:r>
              <a:rPr lang="en-IN" sz="2000" dirty="0">
                <a:solidFill>
                  <a:schemeClr val="tx2"/>
                </a:solidFill>
                <a:latin typeface="Calibri" panose="020F0502020204030204" pitchFamily="34" charset="0"/>
                <a:cs typeface="Calibri" panose="020F0502020204030204" pitchFamily="34" charset="0"/>
              </a:rPr>
              <a:t>unhealthy samples </a:t>
            </a:r>
            <a:r>
              <a:rPr lang="en-IN" sz="2000" dirty="0" smtClean="0">
                <a:solidFill>
                  <a:schemeClr val="tx2"/>
                </a:solidFill>
                <a:latin typeface="Calibri" panose="020F0502020204030204" pitchFamily="34" charset="0"/>
                <a:cs typeface="Calibri" panose="020F0502020204030204" pitchFamily="34" charset="0"/>
              </a:rPr>
              <a:t>correctly </a:t>
            </a:r>
            <a:r>
              <a:rPr lang="en-IN" sz="2000" dirty="0">
                <a:solidFill>
                  <a:schemeClr val="tx2"/>
                </a:solidFill>
                <a:latin typeface="Calibri" panose="020F0502020204030204" pitchFamily="34" charset="0"/>
                <a:cs typeface="Calibri" panose="020F0502020204030204" pitchFamily="34" charset="0"/>
              </a:rPr>
              <a:t>classified.</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False negative = percentage of unhealthy </a:t>
            </a:r>
            <a:br>
              <a:rPr lang="en-IN" sz="2000" dirty="0">
                <a:solidFill>
                  <a:schemeClr val="tx2"/>
                </a:solidFill>
                <a:latin typeface="Calibri" panose="020F0502020204030204" pitchFamily="34" charset="0"/>
                <a:cs typeface="Calibri" panose="020F0502020204030204" pitchFamily="34" charset="0"/>
              </a:rPr>
            </a:br>
            <a:r>
              <a:rPr lang="en-IN" sz="2000" dirty="0">
                <a:solidFill>
                  <a:schemeClr val="tx2"/>
                </a:solidFill>
                <a:latin typeface="Calibri" panose="020F0502020204030204" pitchFamily="34" charset="0"/>
                <a:cs typeface="Calibri" panose="020F0502020204030204" pitchFamily="34" charset="0"/>
              </a:rPr>
              <a:t>samples classified to be healthy ones.</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Aligning the images in the dataset improves </a:t>
            </a:r>
            <a:br>
              <a:rPr lang="en-IN" sz="2000" dirty="0">
                <a:solidFill>
                  <a:schemeClr val="tx2"/>
                </a:solidFill>
                <a:latin typeface="Calibri" panose="020F0502020204030204" pitchFamily="34" charset="0"/>
                <a:cs typeface="Calibri" panose="020F0502020204030204" pitchFamily="34" charset="0"/>
              </a:rPr>
            </a:br>
            <a:r>
              <a:rPr lang="en-IN" sz="2000" dirty="0">
                <a:solidFill>
                  <a:schemeClr val="tx2"/>
                </a:solidFill>
                <a:latin typeface="Calibri" panose="020F0502020204030204" pitchFamily="34" charset="0"/>
                <a:cs typeface="Calibri" panose="020F0502020204030204" pitchFamily="34" charset="0"/>
              </a:rPr>
              <a:t>the performance of the final CNN model by </a:t>
            </a:r>
            <a:br>
              <a:rPr lang="en-IN" sz="2000" dirty="0">
                <a:solidFill>
                  <a:schemeClr val="tx2"/>
                </a:solidFill>
                <a:latin typeface="Calibri" panose="020F0502020204030204" pitchFamily="34" charset="0"/>
                <a:cs typeface="Calibri" panose="020F0502020204030204" pitchFamily="34" charset="0"/>
              </a:rPr>
            </a:br>
            <a:r>
              <a:rPr lang="en-IN" sz="2000" dirty="0">
                <a:solidFill>
                  <a:schemeClr val="tx2"/>
                </a:solidFill>
                <a:latin typeface="Calibri" panose="020F0502020204030204" pitchFamily="34" charset="0"/>
                <a:cs typeface="Calibri" panose="020F0502020204030204" pitchFamily="34" charset="0"/>
              </a:rPr>
              <a:t>2-3%. </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The SST improves another 3-4%. </a:t>
            </a:r>
            <a:endParaRPr sz="2000" dirty="0">
              <a:solidFill>
                <a:schemeClr val="tx2"/>
              </a:solidFill>
              <a:latin typeface="Calibri" panose="020F0502020204030204" pitchFamily="34" charset="0"/>
              <a:cs typeface="Calibri" panose="020F0502020204030204" pitchFamily="34" charset="0"/>
            </a:endParaRPr>
          </a:p>
          <a:p>
            <a:pPr marL="285750" indent="-285750">
              <a:spcBef>
                <a:spcPct val="0"/>
              </a:spcBef>
              <a:buSzPts val="1440"/>
              <a:buFont typeface="Arial" panose="020B0604020202020204" pitchFamily="34" charset="0"/>
              <a:buChar char="•"/>
            </a:pPr>
            <a:r>
              <a:rPr lang="en-IN" sz="2000" dirty="0">
                <a:solidFill>
                  <a:schemeClr val="tx2"/>
                </a:solidFill>
                <a:latin typeface="Calibri" panose="020F0502020204030204" pitchFamily="34" charset="0"/>
                <a:cs typeface="Calibri" panose="020F0502020204030204" pitchFamily="34" charset="0"/>
              </a:rPr>
              <a:t>In addition, data augmentation achieves </a:t>
            </a:r>
            <a:br>
              <a:rPr lang="en-IN" sz="2000" dirty="0">
                <a:solidFill>
                  <a:schemeClr val="tx2"/>
                </a:solidFill>
                <a:latin typeface="Calibri" panose="020F0502020204030204" pitchFamily="34" charset="0"/>
                <a:cs typeface="Calibri" panose="020F0502020204030204" pitchFamily="34" charset="0"/>
              </a:rPr>
            </a:br>
            <a:r>
              <a:rPr lang="en-IN" sz="2000" dirty="0">
                <a:solidFill>
                  <a:schemeClr val="tx2"/>
                </a:solidFill>
                <a:latin typeface="Calibri" panose="020F0502020204030204" pitchFamily="34" charset="0"/>
                <a:cs typeface="Calibri" panose="020F0502020204030204" pitchFamily="34" charset="0"/>
              </a:rPr>
              <a:t>2-3% more accuracy gain</a:t>
            </a:r>
          </a:p>
          <a:p>
            <a:pPr marL="285750" indent="-285750">
              <a:spcBef>
                <a:spcPct val="0"/>
              </a:spcBef>
              <a:buSzPts val="1440"/>
              <a:buFont typeface="Arial" panose="020B0604020202020204" pitchFamily="34" charset="0"/>
              <a:buChar char="•"/>
            </a:pPr>
            <a:endParaRPr dirty="0"/>
          </a:p>
          <a:p>
            <a:pPr marL="0" lvl="0" indent="0" algn="l" rtl="0">
              <a:spcBef>
                <a:spcPts val="750"/>
              </a:spcBef>
              <a:spcAft>
                <a:spcPts val="0"/>
              </a:spcAft>
              <a:buNone/>
            </a:pPr>
            <a:r>
              <a:rPr lang="en-IN" sz="1300" i="1" dirty="0"/>
              <a:t>Ref: Thorax disease diagnosis using deep convolutional neural network, 2016</a:t>
            </a:r>
            <a:endParaRPr sz="1300" i="1" dirty="0"/>
          </a:p>
        </p:txBody>
      </p:sp>
      <p:sp>
        <p:nvSpPr>
          <p:cNvPr id="217" name="Google Shape;217;p30"/>
          <p:cNvSpPr txBox="1">
            <a:spLocks noGrp="1"/>
          </p:cNvSpPr>
          <p:nvPr>
            <p:ph type="title"/>
          </p:nvPr>
        </p:nvSpPr>
        <p:spPr>
          <a:xfrm>
            <a:off x="312010" y="10"/>
            <a:ext cx="8520000" cy="57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a:t>Thorax Disease Diagnosis</a:t>
            </a:r>
            <a:endParaRPr/>
          </a:p>
        </p:txBody>
      </p:sp>
      <p:pic>
        <p:nvPicPr>
          <p:cNvPr id="218" name="Google Shape;218;p30"/>
          <p:cNvPicPr preferRelativeResize="0"/>
          <p:nvPr/>
        </p:nvPicPr>
        <p:blipFill>
          <a:blip r:embed="rId5">
            <a:alphaModFix/>
          </a:blip>
          <a:stretch>
            <a:fillRect/>
          </a:stretch>
        </p:blipFill>
        <p:spPr>
          <a:xfrm>
            <a:off x="5276554" y="513684"/>
            <a:ext cx="3743325" cy="260032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466"/>
    </mc:Choice>
    <mc:Fallback>
      <p:transition spd="slow" advTm="12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2000" dirty="0"/>
              <a:t>Deep neural </a:t>
            </a:r>
            <a:r>
              <a:rPr lang="en-IN" sz="2000" dirty="0" smtClean="0"/>
              <a:t>networks </a:t>
            </a:r>
            <a:r>
              <a:rPr lang="en-IN" sz="2000" dirty="0"/>
              <a:t>segment neuronal membranes in electron microscopy images</a:t>
            </a:r>
            <a:r>
              <a:rPr lang="en-IN" sz="2000" dirty="0" smtClean="0"/>
              <a:t>. (</a:t>
            </a:r>
            <a:r>
              <a:rPr lang="en-IN" sz="2000" dirty="0" err="1" smtClean="0"/>
              <a:t>Ciresan</a:t>
            </a:r>
            <a:r>
              <a:rPr lang="en-IN" sz="2000" dirty="0" smtClean="0"/>
              <a:t> et al 2012)</a:t>
            </a:r>
            <a:endParaRPr lang="en-IN" sz="2000" dirty="0"/>
          </a:p>
        </p:txBody>
      </p:sp>
      <p:pic>
        <p:nvPicPr>
          <p:cNvPr id="5" name="Picture 4"/>
          <p:cNvPicPr>
            <a:picLocks noChangeAspect="1"/>
          </p:cNvPicPr>
          <p:nvPr/>
        </p:nvPicPr>
        <p:blipFill>
          <a:blip r:embed="rId4"/>
          <a:stretch>
            <a:fillRect/>
          </a:stretch>
        </p:blipFill>
        <p:spPr>
          <a:xfrm>
            <a:off x="654908" y="1782578"/>
            <a:ext cx="7624119" cy="2542172"/>
          </a:xfrm>
          <a:prstGeom prst="rect">
            <a:avLst/>
          </a:prstGeom>
        </p:spPr>
      </p:pic>
      <p:sp>
        <p:nvSpPr>
          <p:cNvPr id="6" name="TextBox 5"/>
          <p:cNvSpPr txBox="1"/>
          <p:nvPr/>
        </p:nvSpPr>
        <p:spPr>
          <a:xfrm>
            <a:off x="1383957" y="4621427"/>
            <a:ext cx="1635384" cy="369332"/>
          </a:xfrm>
          <a:prstGeom prst="rect">
            <a:avLst/>
          </a:prstGeom>
          <a:noFill/>
        </p:spPr>
        <p:txBody>
          <a:bodyPr wrap="none" rtlCol="0">
            <a:spAutoFit/>
          </a:bodyPr>
          <a:lstStyle/>
          <a:p>
            <a:r>
              <a:rPr lang="en-US" dirty="0" smtClean="0"/>
              <a:t>Input images</a:t>
            </a:r>
            <a:endParaRPr lang="en-IN" dirty="0"/>
          </a:p>
        </p:txBody>
      </p:sp>
      <p:sp>
        <p:nvSpPr>
          <p:cNvPr id="7" name="TextBox 6"/>
          <p:cNvSpPr txBox="1"/>
          <p:nvPr/>
        </p:nvSpPr>
        <p:spPr>
          <a:xfrm>
            <a:off x="5997146" y="4532726"/>
            <a:ext cx="2499402" cy="369332"/>
          </a:xfrm>
          <a:prstGeom prst="rect">
            <a:avLst/>
          </a:prstGeom>
          <a:noFill/>
        </p:spPr>
        <p:txBody>
          <a:bodyPr wrap="none" rtlCol="0">
            <a:spAutoFit/>
          </a:bodyPr>
          <a:lstStyle/>
          <a:p>
            <a:r>
              <a:rPr lang="en-US" dirty="0" smtClean="0"/>
              <a:t>Ground truth images</a:t>
            </a:r>
            <a:endParaRPr lang="en-IN"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434455514"/>
      </p:ext>
    </p:extLst>
  </p:cSld>
  <p:clrMapOvr>
    <a:masterClrMapping/>
  </p:clrMapOvr>
  <mc:AlternateContent xmlns:mc="http://schemas.openxmlformats.org/markup-compatibility/2006">
    <mc:Choice xmlns:p14="http://schemas.microsoft.com/office/powerpoint/2010/main" Requires="p14">
      <p:transition spd="slow" p14:dur="2000" advTm="28446"/>
    </mc:Choice>
    <mc:Fallback>
      <p:transition spd="slow" advTm="2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Sliding Window Approach</a:t>
            </a:r>
            <a:endParaRPr lang="en-IN" dirty="0"/>
          </a:p>
        </p:txBody>
      </p:sp>
      <p:pic>
        <p:nvPicPr>
          <p:cNvPr id="5" name="Picture 4"/>
          <p:cNvPicPr>
            <a:picLocks noChangeAspect="1"/>
          </p:cNvPicPr>
          <p:nvPr/>
        </p:nvPicPr>
        <p:blipFill>
          <a:blip r:embed="rId4"/>
          <a:stretch>
            <a:fillRect/>
          </a:stretch>
        </p:blipFill>
        <p:spPr>
          <a:xfrm>
            <a:off x="135924" y="1701708"/>
            <a:ext cx="8653646" cy="2876906"/>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379482254"/>
      </p:ext>
    </p:extLst>
  </p:cSld>
  <p:clrMapOvr>
    <a:masterClrMapping/>
  </p:clrMapOvr>
  <mc:AlternateContent xmlns:mc="http://schemas.openxmlformats.org/markup-compatibility/2006">
    <mc:Choice xmlns:p14="http://schemas.microsoft.com/office/powerpoint/2010/main" Requires="p14">
      <p:transition spd="slow" p14:dur="2000" advTm="50961"/>
    </mc:Choice>
    <mc:Fallback>
      <p:transition spd="slow" advTm="50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Disadvantages of the Sliding Window approach</a:t>
            </a:r>
            <a:endParaRPr lang="en-IN" dirty="0"/>
          </a:p>
        </p:txBody>
      </p:sp>
      <p:sp>
        <p:nvSpPr>
          <p:cNvPr id="4" name="Content Placeholder 3"/>
          <p:cNvSpPr>
            <a:spLocks noGrp="1"/>
          </p:cNvSpPr>
          <p:nvPr>
            <p:ph idx="1"/>
          </p:nvPr>
        </p:nvSpPr>
        <p:spPr/>
        <p:txBody>
          <a:bodyPr>
            <a:normAutofit/>
          </a:bodyPr>
          <a:lstStyle/>
          <a:p>
            <a:r>
              <a:rPr lang="en-US" sz="1800" dirty="0" smtClean="0"/>
              <a:t>The Sliding Window goes over every pixel in the image. </a:t>
            </a:r>
          </a:p>
          <a:p>
            <a:pPr lvl="1"/>
            <a:r>
              <a:rPr lang="en-US" sz="1800" dirty="0" smtClean="0"/>
              <a:t>A lot of overlap of windows. </a:t>
            </a:r>
          </a:p>
          <a:p>
            <a:pPr lvl="1"/>
            <a:r>
              <a:rPr lang="en-US" sz="1800" dirty="0" smtClean="0"/>
              <a:t>High redundancy</a:t>
            </a:r>
          </a:p>
          <a:p>
            <a:pPr lvl="1"/>
            <a:r>
              <a:rPr lang="en-US" sz="1800" dirty="0" smtClean="0"/>
              <a:t>High Computation</a:t>
            </a:r>
          </a:p>
          <a:p>
            <a:r>
              <a:rPr lang="en-US" sz="1800" dirty="0" smtClean="0"/>
              <a:t>Larger Windows: High classification accuracy; low localization accuracy</a:t>
            </a:r>
          </a:p>
          <a:p>
            <a:r>
              <a:rPr lang="en-US" sz="1800" dirty="0" smtClean="0"/>
              <a:t>Smaller Windows</a:t>
            </a:r>
            <a:r>
              <a:rPr lang="en-US" sz="1800" dirty="0"/>
              <a:t>: </a:t>
            </a:r>
            <a:r>
              <a:rPr lang="en-US" sz="1800" dirty="0" smtClean="0"/>
              <a:t>Low classification </a:t>
            </a:r>
            <a:r>
              <a:rPr lang="en-US" sz="1800" dirty="0"/>
              <a:t>accuracy; </a:t>
            </a:r>
            <a:r>
              <a:rPr lang="en-US" sz="1800" dirty="0" smtClean="0"/>
              <a:t>high localization </a:t>
            </a:r>
            <a:r>
              <a:rPr lang="en-US" sz="1800" dirty="0"/>
              <a:t>accuracy</a:t>
            </a:r>
            <a:endParaRPr lang="en-IN" sz="1800" dirty="0"/>
          </a:p>
          <a:p>
            <a:endParaRPr lang="en-IN" sz="1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271832844"/>
      </p:ext>
    </p:extLst>
  </p:cSld>
  <p:clrMapOvr>
    <a:masterClrMapping/>
  </p:clrMapOvr>
  <mc:AlternateContent xmlns:mc="http://schemas.openxmlformats.org/markup-compatibility/2006">
    <mc:Choice xmlns:p14="http://schemas.microsoft.com/office/powerpoint/2010/main" Requires="p14">
      <p:transition spd="slow" p14:dur="2000" advTm="118774"/>
    </mc:Choice>
    <mc:Fallback>
      <p:transition spd="slow" advTm="118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528637" y="23812"/>
            <a:ext cx="8086725" cy="5095875"/>
          </a:xfrm>
          <a:prstGeom prst="rect">
            <a:avLst/>
          </a:prstGeom>
        </p:spPr>
      </p:pic>
      <p:sp>
        <p:nvSpPr>
          <p:cNvPr id="5" name="TextBox 4"/>
          <p:cNvSpPr txBox="1"/>
          <p:nvPr/>
        </p:nvSpPr>
        <p:spPr>
          <a:xfrm>
            <a:off x="2755557" y="333632"/>
            <a:ext cx="2327881" cy="369332"/>
          </a:xfrm>
          <a:prstGeom prst="rect">
            <a:avLst/>
          </a:prstGeom>
          <a:noFill/>
        </p:spPr>
        <p:txBody>
          <a:bodyPr wrap="none" rtlCol="0">
            <a:spAutoFit/>
          </a:bodyPr>
          <a:lstStyle/>
          <a:p>
            <a:r>
              <a:rPr lang="en-US" b="1" dirty="0" smtClean="0">
                <a:solidFill>
                  <a:schemeClr val="bg2"/>
                </a:solidFill>
              </a:rPr>
              <a:t>UNET - Architecture</a:t>
            </a:r>
            <a:endParaRPr lang="en-IN" b="1" dirty="0">
              <a:solidFill>
                <a:schemeClr val="bg2"/>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247724725"/>
      </p:ext>
    </p:extLst>
  </p:cSld>
  <p:clrMapOvr>
    <a:masterClrMapping/>
  </p:clrMapOvr>
  <mc:AlternateContent xmlns:mc="http://schemas.openxmlformats.org/markup-compatibility/2006">
    <mc:Choice xmlns:p14="http://schemas.microsoft.com/office/powerpoint/2010/main" Requires="p14">
      <p:transition spd="slow" p14:dur="2000" advTm="10227"/>
    </mc:Choice>
    <mc:Fallback>
      <p:transition spd="slow" advTm="10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99912" y="1075038"/>
            <a:ext cx="2743427" cy="2737674"/>
          </a:xfrm>
          <a:prstGeom prst="rect">
            <a:avLst/>
          </a:prstGeom>
        </p:spPr>
      </p:pic>
      <p:pic>
        <p:nvPicPr>
          <p:cNvPr id="4" name="Picture 3"/>
          <p:cNvPicPr>
            <a:picLocks noChangeAspect="1"/>
          </p:cNvPicPr>
          <p:nvPr/>
        </p:nvPicPr>
        <p:blipFill>
          <a:blip r:embed="rId5"/>
          <a:stretch>
            <a:fillRect/>
          </a:stretch>
        </p:blipFill>
        <p:spPr>
          <a:xfrm>
            <a:off x="4339426" y="1075038"/>
            <a:ext cx="2855650" cy="2849661"/>
          </a:xfrm>
          <a:prstGeom prst="rect">
            <a:avLst/>
          </a:prstGeom>
        </p:spPr>
      </p:pic>
      <p:sp>
        <p:nvSpPr>
          <p:cNvPr id="5" name="TextBox 4"/>
          <p:cNvSpPr txBox="1"/>
          <p:nvPr/>
        </p:nvSpPr>
        <p:spPr>
          <a:xfrm>
            <a:off x="827903" y="556054"/>
            <a:ext cx="1545616" cy="369332"/>
          </a:xfrm>
          <a:prstGeom prst="rect">
            <a:avLst/>
          </a:prstGeom>
          <a:noFill/>
        </p:spPr>
        <p:txBody>
          <a:bodyPr wrap="none" rtlCol="0">
            <a:spAutoFit/>
          </a:bodyPr>
          <a:lstStyle/>
          <a:p>
            <a:r>
              <a:rPr lang="en-US" dirty="0" smtClean="0"/>
              <a:t>Input image</a:t>
            </a:r>
            <a:endParaRPr lang="en-IN" dirty="0"/>
          </a:p>
        </p:txBody>
      </p:sp>
      <p:sp>
        <p:nvSpPr>
          <p:cNvPr id="6" name="TextBox 5"/>
          <p:cNvSpPr txBox="1"/>
          <p:nvPr/>
        </p:nvSpPr>
        <p:spPr>
          <a:xfrm>
            <a:off x="4562434" y="556054"/>
            <a:ext cx="2409634" cy="369332"/>
          </a:xfrm>
          <a:prstGeom prst="rect">
            <a:avLst/>
          </a:prstGeom>
          <a:noFill/>
        </p:spPr>
        <p:txBody>
          <a:bodyPr wrap="none" rtlCol="0">
            <a:spAutoFit/>
          </a:bodyPr>
          <a:lstStyle/>
          <a:p>
            <a:r>
              <a:rPr lang="en-US" dirty="0" smtClean="0"/>
              <a:t>Ground truth image</a:t>
            </a:r>
            <a:endParaRPr lang="en-IN" dirty="0"/>
          </a:p>
        </p:txBody>
      </p:sp>
      <p:sp>
        <p:nvSpPr>
          <p:cNvPr id="7" name="TextBox 6"/>
          <p:cNvSpPr txBox="1"/>
          <p:nvPr/>
        </p:nvSpPr>
        <p:spPr>
          <a:xfrm>
            <a:off x="3855308" y="4074351"/>
            <a:ext cx="4588115" cy="369332"/>
          </a:xfrm>
          <a:prstGeom prst="rect">
            <a:avLst/>
          </a:prstGeom>
          <a:noFill/>
        </p:spPr>
        <p:txBody>
          <a:bodyPr wrap="none" rtlCol="0">
            <a:spAutoFit/>
          </a:bodyPr>
          <a:lstStyle/>
          <a:p>
            <a:r>
              <a:rPr lang="en-US" dirty="0" smtClean="0"/>
              <a:t>Output </a:t>
            </a:r>
            <a:r>
              <a:rPr lang="en-US" dirty="0" err="1" smtClean="0"/>
              <a:t>p</a:t>
            </a:r>
            <a:r>
              <a:rPr lang="en-US" baseline="-25000" dirty="0" err="1" smtClean="0"/>
              <a:t>k</a:t>
            </a:r>
            <a:r>
              <a:rPr lang="en-US" dirty="0" smtClean="0"/>
              <a:t>(x): probabilities for K classes</a:t>
            </a:r>
            <a:endParaRPr lang="en-IN"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345626942"/>
      </p:ext>
    </p:extLst>
  </p:cSld>
  <p:clrMapOvr>
    <a:masterClrMapping/>
  </p:clrMapOvr>
  <mc:AlternateContent xmlns:mc="http://schemas.openxmlformats.org/markup-compatibility/2006">
    <mc:Choice xmlns:p14="http://schemas.microsoft.com/office/powerpoint/2010/main" Requires="p14">
      <p:transition spd="slow" p14:dur="2000" advTm="3221"/>
    </mc:Choice>
    <mc:Fallback>
      <p:transition spd="slow" advTm="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initialization</a:t>
            </a:r>
            <a:endParaRPr lang="en-IN" dirty="0"/>
          </a:p>
        </p:txBody>
      </p:sp>
      <p:sp>
        <p:nvSpPr>
          <p:cNvPr id="3" name="Content Placeholder 2"/>
          <p:cNvSpPr>
            <a:spLocks noGrp="1"/>
          </p:cNvSpPr>
          <p:nvPr>
            <p:ph idx="1"/>
          </p:nvPr>
        </p:nvSpPr>
        <p:spPr/>
        <p:txBody>
          <a:bodyPr>
            <a:noAutofit/>
          </a:bodyPr>
          <a:lstStyle/>
          <a:p>
            <a:r>
              <a:rPr lang="en-US" sz="1800" dirty="0" smtClean="0"/>
              <a:t>In large CNNs if the weights are not initialized properly, you will end up with very inhomogeneous activation pattern</a:t>
            </a:r>
          </a:p>
          <a:p>
            <a:r>
              <a:rPr lang="en-US" sz="1800" dirty="0" smtClean="0"/>
              <a:t>Rule for initial weights –</a:t>
            </a:r>
          </a:p>
          <a:p>
            <a:r>
              <a:rPr lang="en-US" sz="1800" dirty="0" smtClean="0"/>
              <a:t>For a neuron with N inputs, let the weights be drawn from a Gaussian with 0 mean and </a:t>
            </a:r>
            <a:r>
              <a:rPr lang="en-US" sz="1800" dirty="0" err="1" smtClean="0"/>
              <a:t>std</a:t>
            </a:r>
            <a:r>
              <a:rPr lang="en-US" sz="1800" dirty="0" smtClean="0"/>
              <a:t> = </a:t>
            </a:r>
            <a:r>
              <a:rPr lang="en-US" sz="1800" dirty="0" err="1" smtClean="0"/>
              <a:t>sqrt</a:t>
            </a:r>
            <a:r>
              <a:rPr lang="en-US" sz="1800" dirty="0" smtClean="0"/>
              <a:t>(2/N)</a:t>
            </a:r>
          </a:p>
          <a:p>
            <a:endParaRPr lang="en-US" sz="1800" dirty="0"/>
          </a:p>
          <a:p>
            <a:r>
              <a:rPr lang="en-US" sz="1800" dirty="0" err="1" smtClean="0"/>
              <a:t>Eg</a:t>
            </a:r>
            <a:r>
              <a:rPr lang="en-US" sz="1800" dirty="0" smtClean="0"/>
              <a:t>. </a:t>
            </a:r>
            <a:r>
              <a:rPr lang="en-US" sz="1800" dirty="0"/>
              <a:t>for a 3x3 convolution and 64 feature channels in the previous layer</a:t>
            </a:r>
          </a:p>
          <a:p>
            <a:r>
              <a:rPr lang="en-IN" sz="1800" dirty="0"/>
              <a:t>N = 9 </a:t>
            </a:r>
            <a:r>
              <a:rPr lang="en-IN" sz="1800" dirty="0"/>
              <a:t>X</a:t>
            </a:r>
            <a:r>
              <a:rPr lang="en-IN" sz="1800" dirty="0" smtClean="0"/>
              <a:t> </a:t>
            </a:r>
            <a:r>
              <a:rPr lang="en-IN" sz="1800" dirty="0"/>
              <a:t>64 = 576.</a:t>
            </a:r>
            <a:endParaRPr lang="en-IN"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046136056"/>
      </p:ext>
    </p:extLst>
  </p:cSld>
  <p:clrMapOvr>
    <a:masterClrMapping/>
  </p:clrMapOvr>
  <mc:AlternateContent xmlns:mc="http://schemas.openxmlformats.org/markup-compatibility/2006">
    <mc:Choice xmlns:p14="http://schemas.microsoft.com/office/powerpoint/2010/main" Requires="p14">
      <p:transition spd="slow" p14:dur="2000" advTm="62722"/>
    </mc:Choice>
    <mc:Fallback>
      <p:transition spd="slow" advTm="62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1454</TotalTime>
  <Words>2173</Words>
  <Application>Microsoft Office PowerPoint</Application>
  <PresentationFormat>On-screen Show (16:9)</PresentationFormat>
  <Paragraphs>195</Paragraphs>
  <Slides>32</Slides>
  <Notes>13</Notes>
  <HiddenSlides>0</HiddenSlides>
  <MMClips>32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Century Gothic</vt:lpstr>
      <vt:lpstr>CMBX12</vt:lpstr>
      <vt:lpstr>CMR10</vt:lpstr>
      <vt:lpstr>DejaVu Sans</vt:lpstr>
      <vt:lpstr>Times New Roman</vt:lpstr>
      <vt:lpstr>Times New Roman,Bold</vt:lpstr>
      <vt:lpstr>Wingdings</vt:lpstr>
      <vt:lpstr>Wingdings 3</vt:lpstr>
      <vt:lpstr>Ion</vt:lpstr>
      <vt:lpstr>PowerPoint Presentation</vt:lpstr>
      <vt:lpstr>Application 1</vt:lpstr>
      <vt:lpstr>PowerPoint Presentation</vt:lpstr>
      <vt:lpstr>Deep neural networks segment neuronal membranes in electron microscopy images. (Ciresan et al 2012)</vt:lpstr>
      <vt:lpstr>Sliding Window Approach</vt:lpstr>
      <vt:lpstr>Disadvantages of the Sliding Window approach</vt:lpstr>
      <vt:lpstr>PowerPoint Presentation</vt:lpstr>
      <vt:lpstr>PowerPoint Presentation</vt:lpstr>
      <vt:lpstr>Weight initialization</vt:lpstr>
      <vt:lpstr>Data sets – Cell tracking data from EM </vt:lpstr>
      <vt:lpstr>IOU</vt:lpstr>
      <vt:lpstr>Results</vt:lpstr>
      <vt:lpstr>Application 2</vt:lpstr>
      <vt:lpstr>PowerPoint Presentation</vt:lpstr>
      <vt:lpstr>ICPR2012 Dataset</vt:lpstr>
      <vt:lpstr>PowerPoint Presentation</vt:lpstr>
      <vt:lpstr>2-stage classification system</vt:lpstr>
      <vt:lpstr>PowerPoint Presentation</vt:lpstr>
      <vt:lpstr>PowerPoint Presentation</vt:lpstr>
      <vt:lpstr>MRMR method</vt:lpstr>
      <vt:lpstr>Testing Protocols</vt:lpstr>
      <vt:lpstr>Results</vt:lpstr>
      <vt:lpstr>Application 3</vt:lpstr>
      <vt:lpstr>Detection and diagnosis of dental caries</vt:lpstr>
      <vt:lpstr>Detection and diagnosis of dental caries</vt:lpstr>
      <vt:lpstr>Detection and diagnosis of dental caries</vt:lpstr>
      <vt:lpstr>Results</vt:lpstr>
      <vt:lpstr>Application 4</vt:lpstr>
      <vt:lpstr>Thorax Disease Diagnosis</vt:lpstr>
      <vt:lpstr>Thorax Disease Diagnosis</vt:lpstr>
      <vt:lpstr>Thorax Disease Diagnosis</vt:lpstr>
      <vt:lpstr>Thorax Disease Diagnosis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Tamizharasan Kanagamani</dc:creator>
  <dc:description/>
  <cp:lastModifiedBy>SRINIVASAN</cp:lastModifiedBy>
  <cp:revision>102</cp:revision>
  <dcterms:modified xsi:type="dcterms:W3CDTF">2020-04-27T16:07:28Z</dcterms:modified>
  <dc:language>en-IN</dc:language>
</cp:coreProperties>
</file>